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9F8D91F-776B-4232-A17B-DCA5360D9B1F}"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1035419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9F8D91F-776B-4232-A17B-DCA5360D9B1F}"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227352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9F8D91F-776B-4232-A17B-DCA5360D9B1F}"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4044841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9F8D91F-776B-4232-A17B-DCA5360D9B1F}"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4268278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F8D91F-776B-4232-A17B-DCA5360D9B1F}"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1134331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9F8D91F-776B-4232-A17B-DCA5360D9B1F}" type="datetimeFigureOut">
              <a:rPr lang="en-GB" smtClean="0"/>
              <a:t>18/02/2022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4229507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9F8D91F-776B-4232-A17B-DCA5360D9B1F}" type="datetimeFigureOut">
              <a:rPr lang="en-GB" smtClean="0"/>
              <a:t>18/02/2022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88105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9F8D91F-776B-4232-A17B-DCA5360D9B1F}" type="datetimeFigureOut">
              <a:rPr lang="en-GB" smtClean="0"/>
              <a:t>18/02/2022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24560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8D91F-776B-4232-A17B-DCA5360D9B1F}" type="datetimeFigureOut">
              <a:rPr lang="en-GB" smtClean="0"/>
              <a:t>18/02/2022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1294707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F8D91F-776B-4232-A17B-DCA5360D9B1F}" type="datetimeFigureOut">
              <a:rPr lang="en-GB" smtClean="0"/>
              <a:t>18/02/2022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3163937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F8D91F-776B-4232-A17B-DCA5360D9B1F}" type="datetimeFigureOut">
              <a:rPr lang="en-GB" smtClean="0"/>
              <a:t>18/02/2022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3FAA60-39AD-4156-9915-E99555490B40}" type="slidenum">
              <a:rPr lang="en-GB" smtClean="0"/>
              <a:t>‹#›</a:t>
            </a:fld>
            <a:endParaRPr lang="en-GB"/>
          </a:p>
        </p:txBody>
      </p:sp>
    </p:spTree>
    <p:extLst>
      <p:ext uri="{BB962C8B-B14F-4D97-AF65-F5344CB8AC3E}">
        <p14:creationId xmlns:p14="http://schemas.microsoft.com/office/powerpoint/2010/main" val="82084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8D91F-776B-4232-A17B-DCA5360D9B1F}" type="datetimeFigureOut">
              <a:rPr lang="en-GB" smtClean="0"/>
              <a:t>18/02/2022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3FAA60-39AD-4156-9915-E99555490B40}" type="slidenum">
              <a:rPr lang="en-GB" smtClean="0"/>
              <a:t>‹#›</a:t>
            </a:fld>
            <a:endParaRPr lang="en-GB"/>
          </a:p>
        </p:txBody>
      </p:sp>
    </p:spTree>
    <p:extLst>
      <p:ext uri="{BB962C8B-B14F-4D97-AF65-F5344CB8AC3E}">
        <p14:creationId xmlns:p14="http://schemas.microsoft.com/office/powerpoint/2010/main" val="1732533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5 Biologi ideas | latar belakang, biologi, papan tulis kap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6" y="0"/>
            <a:ext cx="12192000" cy="6875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a:stretch>
            <a:fillRect/>
          </a:stretch>
        </p:blipFill>
        <p:spPr>
          <a:xfrm>
            <a:off x="10158949" y="293547"/>
            <a:ext cx="1701874" cy="1175973"/>
          </a:xfrm>
          <a:prstGeom prst="rect">
            <a:avLst/>
          </a:prstGeom>
        </p:spPr>
      </p:pic>
      <p:pic>
        <p:nvPicPr>
          <p:cNvPr id="6" name="Picture 5"/>
          <p:cNvPicPr>
            <a:picLocks noChangeAspect="1"/>
          </p:cNvPicPr>
          <p:nvPr/>
        </p:nvPicPr>
        <p:blipFill>
          <a:blip r:embed="rId3"/>
          <a:stretch>
            <a:fillRect/>
          </a:stretch>
        </p:blipFill>
        <p:spPr>
          <a:xfrm>
            <a:off x="606668" y="293548"/>
            <a:ext cx="1594339" cy="1101668"/>
          </a:xfrm>
          <a:prstGeom prst="rect">
            <a:avLst/>
          </a:prstGeom>
        </p:spPr>
      </p:pic>
      <p:sp>
        <p:nvSpPr>
          <p:cNvPr id="4" name="TextBox 3"/>
          <p:cNvSpPr txBox="1"/>
          <p:nvPr/>
        </p:nvSpPr>
        <p:spPr>
          <a:xfrm>
            <a:off x="2121595" y="293547"/>
            <a:ext cx="8116766" cy="615553"/>
          </a:xfrm>
          <a:prstGeom prst="rect">
            <a:avLst/>
          </a:prstGeom>
          <a:noFill/>
        </p:spPr>
        <p:txBody>
          <a:bodyPr wrap="square" rtlCol="0">
            <a:spAutoFit/>
          </a:bodyPr>
          <a:lstStyle/>
          <a:p>
            <a:pPr algn="ctr"/>
            <a:r>
              <a:rPr lang="en-GB" sz="2000" b="1" dirty="0">
                <a:latin typeface="Comic Sans MS" panose="030F0702030302020204" pitchFamily="66" charset="0"/>
              </a:rPr>
              <a:t>Art and Design Technology at St Just Primary</a:t>
            </a:r>
          </a:p>
          <a:p>
            <a:pPr algn="ctr"/>
            <a:r>
              <a:rPr lang="en-GB" sz="1400" b="1" dirty="0">
                <a:latin typeface="Comic Sans MS" panose="030F0702030302020204" pitchFamily="66" charset="0"/>
              </a:rPr>
              <a:t>Truro and </a:t>
            </a:r>
            <a:r>
              <a:rPr lang="en-GB" sz="1400" b="1" dirty="0" err="1">
                <a:latin typeface="Comic Sans MS" panose="030F0702030302020204" pitchFamily="66" charset="0"/>
              </a:rPr>
              <a:t>Penwith</a:t>
            </a:r>
            <a:r>
              <a:rPr lang="en-GB" sz="1400" b="1" dirty="0">
                <a:latin typeface="Comic Sans MS" panose="030F0702030302020204" pitchFamily="66" charset="0"/>
              </a:rPr>
              <a:t> Academy Trust</a:t>
            </a:r>
            <a:endParaRPr lang="en-GB" sz="3200" b="1" dirty="0">
              <a:latin typeface="Comic Sans MS" panose="030F0702030302020204" pitchFamily="66" charset="0"/>
            </a:endParaRPr>
          </a:p>
        </p:txBody>
      </p:sp>
      <p:sp>
        <p:nvSpPr>
          <p:cNvPr id="7" name="Rectangle 6"/>
          <p:cNvSpPr/>
          <p:nvPr/>
        </p:nvSpPr>
        <p:spPr>
          <a:xfrm>
            <a:off x="-8034" y="1624265"/>
            <a:ext cx="6096000" cy="2195986"/>
          </a:xfrm>
          <a:prstGeom prst="rect">
            <a:avLst/>
          </a:prstGeom>
        </p:spPr>
        <p:txBody>
          <a:bodyPr>
            <a:spAutoFit/>
          </a:bodyPr>
          <a:lstStyle/>
          <a:p>
            <a:pPr>
              <a:lnSpc>
                <a:spcPct val="115000"/>
              </a:lnSpc>
              <a:spcBef>
                <a:spcPts val="500"/>
              </a:spcBef>
              <a:spcAft>
                <a:spcPts val="1000"/>
              </a:spcAft>
            </a:pPr>
            <a:r>
              <a:rPr lang="en-GB" sz="16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Intent:</a:t>
            </a:r>
            <a:endParaRPr lang="en-GB" sz="105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500"/>
              </a:spcBef>
              <a:spcAft>
                <a:spcPts val="1000"/>
              </a:spcAft>
            </a:pPr>
            <a:r>
              <a:rPr lang="en-GB" sz="1100" dirty="0">
                <a:latin typeface="Verdana" panose="020B0604030504040204" pitchFamily="34" charset="0"/>
                <a:ea typeface="Times New Roman" panose="02020603050405020304" pitchFamily="18" charset="0"/>
                <a:cs typeface="Times New Roman" panose="02020603050405020304" pitchFamily="18" charset="0"/>
              </a:rPr>
              <a:t>Here, at St Just Primary School, we value and are dedicated to the teaching of Art and Design Technology. We see this as a fundamental part of school life and it is embedded in much of the learning we do across the curriculum. We are committed to providing an ‘Arts Rich Curriculum’ for our children and developing the key skills using a progression map, guided by the Inspire Curriculum. We believe that by developing this confidence, we can contribute to the quality of our children’s lives, both within and beyond school. We see Art and Design Technology as a means to support learning in a range of ways.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p:cNvSpPr/>
          <p:nvPr/>
        </p:nvSpPr>
        <p:spPr>
          <a:xfrm>
            <a:off x="6096000" y="1049502"/>
            <a:ext cx="6096000" cy="5918351"/>
          </a:xfrm>
          <a:prstGeom prst="rect">
            <a:avLst/>
          </a:prstGeom>
        </p:spPr>
        <p:txBody>
          <a:bodyPr>
            <a:spAutoFit/>
          </a:bodyPr>
          <a:lstStyle/>
          <a:p>
            <a:pPr>
              <a:lnSpc>
                <a:spcPct val="115000"/>
              </a:lnSpc>
              <a:spcBef>
                <a:spcPts val="500"/>
              </a:spcBef>
              <a:spcAft>
                <a:spcPts val="1000"/>
              </a:spcAft>
            </a:pPr>
            <a:r>
              <a:rPr lang="en-GB" sz="1600" dirty="0">
                <a:effectLst/>
                <a:latin typeface="Verdana" panose="020B0604030504040204" pitchFamily="34" charset="0"/>
                <a:ea typeface="Times New Roman" panose="02020603050405020304" pitchFamily="18" charset="0"/>
                <a:cs typeface="Times New Roman" panose="02020603050405020304" pitchFamily="18" charset="0"/>
              </a:rPr>
              <a:t>Implementation:</a:t>
            </a:r>
            <a:r>
              <a:rPr lang="en-GB" sz="2400" dirty="0">
                <a:effectLst/>
                <a:latin typeface="Verdana" panose="020B0604030504040204" pitchFamily="34" charset="0"/>
                <a:ea typeface="Times New Roman" panose="02020603050405020304" pitchFamily="18" charset="0"/>
                <a:cs typeface="Times New Roman" panose="02020603050405020304" pitchFamily="18" charset="0"/>
              </a:rPr>
              <a:t> </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Bef>
                <a:spcPts val="500"/>
              </a:spcBef>
              <a:spcAft>
                <a:spcPts val="1000"/>
              </a:spcAft>
            </a:pPr>
            <a:r>
              <a:rPr lang="en-GB" sz="1100" dirty="0">
                <a:solidFill>
                  <a:srgbClr val="000000"/>
                </a:solidFill>
                <a:latin typeface="Verdana" panose="020B0604030504040204" pitchFamily="34" charset="0"/>
                <a:ea typeface="Times New Roman" panose="02020603050405020304" pitchFamily="18" charset="0"/>
                <a:cs typeface="Arial" panose="020B0604020202020204" pitchFamily="34" charset="0"/>
              </a:rPr>
              <a:t>As a school, and in accordance with the National Curriculum’s expectations, we aim to ensure that all pupils:</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Bef>
                <a:spcPts val="500"/>
              </a:spcBef>
              <a:spcAft>
                <a:spcPts val="0"/>
              </a:spcAft>
              <a:buFont typeface="Symbol" panose="05050102010706020507" pitchFamily="18" charset="2"/>
              <a:buChar char=""/>
              <a:tabLst>
                <a:tab pos="457200" algn="l"/>
              </a:tabLst>
            </a:pPr>
            <a:r>
              <a:rPr lang="en-GB" sz="1100" dirty="0">
                <a:latin typeface="Verdana" panose="020B0604030504040204" pitchFamily="34" charset="0"/>
                <a:ea typeface="Times New Roman" panose="02020603050405020304" pitchFamily="18" charset="0"/>
                <a:cs typeface="Arial" panose="020B0604020202020204" pitchFamily="34" charset="0"/>
              </a:rPr>
              <a:t>Produce creative work, exploring their ideas and recording their experiences</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Bef>
                <a:spcPts val="500"/>
              </a:spcBef>
              <a:spcAft>
                <a:spcPts val="0"/>
              </a:spcAft>
              <a:buFont typeface="Symbol" panose="05050102010706020507" pitchFamily="18" charset="2"/>
              <a:buChar char=""/>
              <a:tabLst>
                <a:tab pos="457200" algn="l"/>
              </a:tabLst>
            </a:pPr>
            <a:r>
              <a:rPr lang="en-GB" sz="1100" dirty="0">
                <a:latin typeface="Verdana" panose="020B0604030504040204" pitchFamily="34" charset="0"/>
                <a:ea typeface="Times New Roman" panose="02020603050405020304" pitchFamily="18" charset="0"/>
                <a:cs typeface="Arial" panose="020B0604020202020204" pitchFamily="34" charset="0"/>
              </a:rPr>
              <a:t>Use their local environment to influence their ideas</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Bef>
                <a:spcPts val="500"/>
              </a:spcBef>
              <a:spcAft>
                <a:spcPts val="0"/>
              </a:spcAft>
              <a:buFont typeface="Symbol" panose="05050102010706020507" pitchFamily="18" charset="2"/>
              <a:buChar char=""/>
              <a:tabLst>
                <a:tab pos="457200" algn="l"/>
              </a:tabLst>
            </a:pPr>
            <a:r>
              <a:rPr lang="en-GB" sz="1100" dirty="0">
                <a:latin typeface="Verdana" panose="020B0604030504040204" pitchFamily="34" charset="0"/>
                <a:ea typeface="Times New Roman" panose="02020603050405020304" pitchFamily="18" charset="0"/>
                <a:cs typeface="Arial" panose="020B0604020202020204" pitchFamily="34" charset="0"/>
              </a:rPr>
              <a:t>Become proficient in drawing painting, sculpture and other art, craft and design techniques</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Bef>
                <a:spcPts val="500"/>
              </a:spcBef>
              <a:spcAft>
                <a:spcPts val="0"/>
              </a:spcAft>
              <a:buFont typeface="Symbol" panose="05050102010706020507" pitchFamily="18" charset="2"/>
              <a:buChar char=""/>
              <a:tabLst>
                <a:tab pos="457200" algn="l"/>
              </a:tabLst>
            </a:pPr>
            <a:r>
              <a:rPr lang="en-GB" sz="1100" dirty="0">
                <a:latin typeface="Verdana" panose="020B0604030504040204" pitchFamily="34" charset="0"/>
                <a:ea typeface="Times New Roman" panose="02020603050405020304" pitchFamily="18" charset="0"/>
                <a:cs typeface="Arial" panose="020B0604020202020204" pitchFamily="34" charset="0"/>
              </a:rPr>
              <a:t>Evaluate and analyse creative works using the language of art, craft and design</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Bef>
                <a:spcPts val="500"/>
              </a:spcBef>
              <a:spcAft>
                <a:spcPts val="0"/>
              </a:spcAft>
              <a:buFont typeface="Symbol" panose="05050102010706020507" pitchFamily="18" charset="2"/>
              <a:buChar char=""/>
              <a:tabLst>
                <a:tab pos="457200" algn="l"/>
              </a:tabLst>
            </a:pPr>
            <a:r>
              <a:rPr lang="en-GB" sz="1100" dirty="0">
                <a:latin typeface="Verdana" panose="020B0604030504040204" pitchFamily="34" charset="0"/>
                <a:ea typeface="Times New Roman" panose="02020603050405020304" pitchFamily="18" charset="0"/>
                <a:cs typeface="Arial" panose="020B0604020202020204" pitchFamily="34" charset="0"/>
              </a:rPr>
              <a:t>Know about great artists, craft makers and designers, and understand the historical and cultural development of their art forms</a:t>
            </a:r>
          </a:p>
          <a:p>
            <a:pPr marL="342900" lvl="0" indent="-342900">
              <a:lnSpc>
                <a:spcPct val="115000"/>
              </a:lnSpc>
              <a:spcBef>
                <a:spcPts val="500"/>
              </a:spcBef>
              <a:spcAft>
                <a:spcPts val="0"/>
              </a:spcAft>
              <a:buFont typeface="Symbol" panose="05050102010706020507" pitchFamily="18" charset="2"/>
              <a:buChar char=""/>
              <a:tabLst>
                <a:tab pos="457200" algn="l"/>
              </a:tabLst>
            </a:pPr>
            <a:r>
              <a:rPr lang="en-GB" sz="1100" dirty="0">
                <a:effectLst/>
                <a:latin typeface="Verdana" panose="020B0604030504040204" pitchFamily="34" charset="0"/>
                <a:ea typeface="Times New Roman" panose="02020603050405020304" pitchFamily="18" charset="0"/>
                <a:cs typeface="Arial" panose="020B0604020202020204" pitchFamily="34" charset="0"/>
              </a:rPr>
              <a:t>Follow the a</a:t>
            </a:r>
            <a:r>
              <a:rPr lang="en-GB" sz="1100" dirty="0">
                <a:latin typeface="Verdana" panose="020B0604030504040204" pitchFamily="34" charset="0"/>
                <a:ea typeface="Times New Roman" panose="02020603050405020304" pitchFamily="18" charset="0"/>
                <a:cs typeface="Arial" panose="020B0604020202020204" pitchFamily="34" charset="0"/>
              </a:rPr>
              <a:t>nalyse, design, make and evaluate approach to their teaching of Design Technology</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1500"/>
              </a:lnSpc>
              <a:spcBef>
                <a:spcPts val="500"/>
              </a:spcBef>
              <a:spcAft>
                <a:spcPts val="0"/>
              </a:spcAft>
            </a:pPr>
            <a:r>
              <a:rPr lang="en-GB" sz="1100" dirty="0">
                <a:latin typeface="Verdana" panose="020B0604030504040204" pitchFamily="34" charset="0"/>
                <a:ea typeface="Times New Roman" panose="02020603050405020304" pitchFamily="18" charset="0"/>
                <a:cs typeface="Arial" panose="020B0604020202020204" pitchFamily="34" charset="0"/>
              </a:rPr>
              <a:t>Class teachers are usually responsible for teaching Art and Design Technology and use a range of sources to inform and support their lessons- including videos teaching key skills; books and the expert knowledge other staff members- although there will be times when professional artists/helpers will be involved in the teaching of the topic. We take every opportunity to develop links with outside agencies and experts including as part of </a:t>
            </a:r>
            <a:r>
              <a:rPr lang="en-GB" sz="1100" dirty="0" err="1">
                <a:latin typeface="Verdana" panose="020B0604030504040204" pitchFamily="34" charset="0"/>
                <a:ea typeface="Times New Roman" panose="02020603050405020304" pitchFamily="18" charset="0"/>
                <a:cs typeface="Arial" panose="020B0604020202020204" pitchFamily="34" charset="0"/>
              </a:rPr>
              <a:t>Lafrowda</a:t>
            </a:r>
            <a:r>
              <a:rPr lang="en-GB" sz="1100" dirty="0">
                <a:latin typeface="Verdana" panose="020B0604030504040204" pitchFamily="34" charset="0"/>
                <a:ea typeface="Times New Roman" panose="02020603050405020304" pitchFamily="18" charset="0"/>
                <a:cs typeface="Arial" panose="020B0604020202020204" pitchFamily="34" charset="0"/>
              </a:rPr>
              <a:t>, Spring Fair, Britain in Bloom, Events within our local church and chapel as well as being involved in numerous events which have celebrated the history of our local area. Early Years children are taught Art and Design Technology through their Early Learning Goals and this is linked much more to their fine and gross motor skills. Throughout the academic year, the entire school takes part in 3 focused art activities- diving into the key skills of that particular year group.</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p:cNvSpPr/>
          <p:nvPr/>
        </p:nvSpPr>
        <p:spPr>
          <a:xfrm>
            <a:off x="0" y="4174009"/>
            <a:ext cx="6096000" cy="2603983"/>
          </a:xfrm>
          <a:prstGeom prst="rect">
            <a:avLst/>
          </a:prstGeom>
        </p:spPr>
        <p:txBody>
          <a:bodyPr>
            <a:spAutoFit/>
          </a:bodyPr>
          <a:lstStyle/>
          <a:p>
            <a:pPr>
              <a:lnSpc>
                <a:spcPct val="115000"/>
              </a:lnSpc>
              <a:spcBef>
                <a:spcPts val="500"/>
              </a:spcBef>
              <a:spcAft>
                <a:spcPts val="1000"/>
              </a:spcAft>
            </a:pPr>
            <a:r>
              <a:rPr lang="en-GB" sz="1600" dirty="0">
                <a:effectLst/>
                <a:latin typeface="Verdana" panose="020B0604030504040204" pitchFamily="34" charset="0"/>
                <a:ea typeface="Times New Roman" panose="02020603050405020304" pitchFamily="18" charset="0"/>
                <a:cs typeface="Times New Roman" panose="02020603050405020304" pitchFamily="18" charset="0"/>
              </a:rPr>
              <a:t>Impact:</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1500"/>
              </a:lnSpc>
              <a:spcAft>
                <a:spcPts val="0"/>
              </a:spcAft>
            </a:pPr>
            <a:r>
              <a:rPr lang="en-GB" sz="1100" dirty="0">
                <a:latin typeface="Verdana" panose="020B0604030504040204" pitchFamily="34" charset="0"/>
                <a:ea typeface="Times New Roman" panose="02020603050405020304" pitchFamily="18" charset="0"/>
                <a:cs typeface="Arial" panose="020B0604020202020204" pitchFamily="34" charset="0"/>
              </a:rPr>
              <a:t>Due to the cross- curricular nature of the planning, our children enjoy much more enriched and memorable lessons, which we strive to create throughout the year. The links that are made often can help them </a:t>
            </a:r>
            <a:r>
              <a:rPr lang="en-GB" sz="1100" dirty="0">
                <a:solidFill>
                  <a:srgbClr val="000000"/>
                </a:solidFill>
                <a:latin typeface="Verdana" panose="020B0604030504040204" pitchFamily="34" charset="0"/>
                <a:ea typeface="Times New Roman" panose="02020603050405020304" pitchFamily="18" charset="0"/>
                <a:cs typeface="Arial" panose="020B0604020202020204" pitchFamily="34" charset="0"/>
              </a:rPr>
              <a:t>to express feelings and emotions, as well as show their knowledge and understanding in History, Geography and Science. Our children also enjoy the self-expression that they experience in both Art and Design Technology.</a:t>
            </a:r>
            <a:r>
              <a:rPr lang="en-GB" sz="1100" dirty="0">
                <a:solidFill>
                  <a:srgbClr val="000000"/>
                </a:solidFill>
                <a:latin typeface="Arial" panose="020B0604020202020204" pitchFamily="34" charset="0"/>
                <a:ea typeface="Times New Roman" panose="02020603050405020304" pitchFamily="18" charset="0"/>
              </a:rPr>
              <a:t> </a:t>
            </a:r>
            <a:r>
              <a:rPr lang="en-GB" sz="1100" dirty="0">
                <a:solidFill>
                  <a:srgbClr val="000000"/>
                </a:solidFill>
                <a:latin typeface="Verdana" panose="020B0604030504040204" pitchFamily="34" charset="0"/>
                <a:ea typeface="Verdana" panose="020B0604030504040204" pitchFamily="34" charset="0"/>
              </a:rPr>
              <a:t>The progression of skills from EYFS through to Year 6,  ensures that children continue to grow in confidence and build on skills from the previous year. </a:t>
            </a:r>
            <a:r>
              <a:rPr lang="en-GB" sz="1100" dirty="0">
                <a:solidFill>
                  <a:srgbClr val="000000"/>
                </a:solidFill>
                <a:latin typeface="Verdana" panose="020B0604030504040204" pitchFamily="34" charset="0"/>
                <a:ea typeface="Times New Roman" panose="02020603050405020304" pitchFamily="18" charset="0"/>
                <a:cs typeface="Arial" panose="020B0604020202020204" pitchFamily="34" charset="0"/>
              </a:rPr>
              <a:t>They are always keen to learn new skills and work hard to perfect those shown to them. Through our strong community links, we ensure that there are opportunities throughout the year for children’s work to be valued and celebrated in settings and events other than within our own school.</a:t>
            </a:r>
            <a:endParaRPr lang="en-GB"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40977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561</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Comic Sans MS</vt:lpstr>
      <vt:lpstr>Symbol</vt:lpstr>
      <vt:lpstr>Times New Roman</vt:lpstr>
      <vt:lpstr>Verdana</vt:lpstr>
      <vt:lpstr>Office Theme</vt:lpstr>
      <vt:lpstr>PowerPoint Presentation</vt:lpstr>
    </vt:vector>
  </TitlesOfParts>
  <Company>Truro and Penwith Academy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Steele</dc:creator>
  <cp:lastModifiedBy>Laura Steele</cp:lastModifiedBy>
  <cp:revision>7</cp:revision>
  <dcterms:created xsi:type="dcterms:W3CDTF">2022-02-10T17:32:17Z</dcterms:created>
  <dcterms:modified xsi:type="dcterms:W3CDTF">2022-02-18T16:35:02Z</dcterms:modified>
</cp:coreProperties>
</file>