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79" r:id="rId3"/>
    <p:sldId id="283" r:id="rId4"/>
    <p:sldId id="258" r:id="rId5"/>
    <p:sldId id="261" r:id="rId6"/>
    <p:sldId id="282" r:id="rId7"/>
    <p:sldId id="266" r:id="rId8"/>
    <p:sldId id="269" r:id="rId9"/>
    <p:sldId id="275" r:id="rId10"/>
    <p:sldId id="273" r:id="rId11"/>
    <p:sldId id="265" r:id="rId12"/>
    <p:sldId id="267" r:id="rId13"/>
    <p:sldId id="270" r:id="rId14"/>
    <p:sldId id="26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2929"/>
    <a:srgbClr val="660066"/>
    <a:srgbClr val="CC00FF"/>
    <a:srgbClr val="FF99FF"/>
    <a:srgbClr val="CC99F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0"/>
            <a:ext cx="2945659" cy="498056"/>
          </a:xfrm>
          <a:prstGeom prst="rect">
            <a:avLst/>
          </a:prstGeom>
        </p:spPr>
        <p:txBody>
          <a:bodyPr vert="horz" lIns="91440" tIns="45720" rIns="91440" bIns="45720" rtlCol="0"/>
          <a:lstStyle>
            <a:lvl1pPr algn="r">
              <a:defRPr sz="1200"/>
            </a:lvl1pPr>
          </a:lstStyle>
          <a:p>
            <a:fld id="{7650758E-6B05-4F46-8F5C-F4EAC5BC2BB6}" type="datetimeFigureOut">
              <a:rPr lang="en-GB" smtClean="0"/>
              <a:t>17/10/2023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vl1pPr>
          </a:lstStyle>
          <a:p>
            <a:fld id="{3F90FB56-7DC7-40C2-86BB-7712DC0C2DCA}" type="slidenum">
              <a:rPr lang="en-GB" smtClean="0"/>
              <a:t>‹#›</a:t>
            </a:fld>
            <a:endParaRPr lang="en-GB"/>
          </a:p>
        </p:txBody>
      </p:sp>
    </p:spTree>
    <p:extLst>
      <p:ext uri="{BB962C8B-B14F-4D97-AF65-F5344CB8AC3E}">
        <p14:creationId xmlns:p14="http://schemas.microsoft.com/office/powerpoint/2010/main" val="796754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messenger – go-between; soldier – warrior; disarray – chaos; grand – magnificent; excuse</a:t>
            </a:r>
            <a:r>
              <a:rPr lang="en-GB" baseline="0" dirty="0"/>
              <a:t> – forgive; campaign - crusade</a:t>
            </a:r>
            <a:endParaRPr lang="en-GB" dirty="0"/>
          </a:p>
        </p:txBody>
      </p:sp>
      <p:sp>
        <p:nvSpPr>
          <p:cNvPr id="4" name="Slide Number Placeholder 3"/>
          <p:cNvSpPr>
            <a:spLocks noGrp="1"/>
          </p:cNvSpPr>
          <p:nvPr>
            <p:ph type="sldNum" sz="quarter" idx="10"/>
          </p:nvPr>
        </p:nvSpPr>
        <p:spPr/>
        <p:txBody>
          <a:bodyPr/>
          <a:lstStyle/>
          <a:p>
            <a:fld id="{3F90FB56-7DC7-40C2-86BB-7712DC0C2DCA}" type="slidenum">
              <a:rPr lang="en-GB" smtClean="0"/>
              <a:t>4</a:t>
            </a:fld>
            <a:endParaRPr lang="en-GB"/>
          </a:p>
        </p:txBody>
      </p:sp>
    </p:spTree>
    <p:extLst>
      <p:ext uri="{BB962C8B-B14F-4D97-AF65-F5344CB8AC3E}">
        <p14:creationId xmlns:p14="http://schemas.microsoft.com/office/powerpoint/2010/main" val="57466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F90FB56-7DC7-40C2-86BB-7712DC0C2DCA}" type="slidenum">
              <a:rPr lang="en-GB" smtClean="0"/>
              <a:t>7</a:t>
            </a:fld>
            <a:endParaRPr lang="en-GB"/>
          </a:p>
        </p:txBody>
      </p:sp>
    </p:spTree>
    <p:extLst>
      <p:ext uri="{BB962C8B-B14F-4D97-AF65-F5344CB8AC3E}">
        <p14:creationId xmlns:p14="http://schemas.microsoft.com/office/powerpoint/2010/main" val="2512014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05B21-B4A0-4EF9-B7FC-01A4D8EF5B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4318E74-5B8B-4C09-9934-5CCCC83966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F364EC-B4B9-4192-B5B2-600D36208CB4}"/>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5" name="Footer Placeholder 4">
            <a:extLst>
              <a:ext uri="{FF2B5EF4-FFF2-40B4-BE49-F238E27FC236}">
                <a16:creationId xmlns:a16="http://schemas.microsoft.com/office/drawing/2014/main" id="{E803176B-EAFC-4814-8643-F9878C70AA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0C2197-AC8F-44A0-B53D-10D87B230172}"/>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56207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F4724-7752-47DF-9FF1-A8209485925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071C24-CEB9-4E62-9521-B5FEFD81AC5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25B077-CADE-468F-9A31-02EA9A808CBD}"/>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5" name="Footer Placeholder 4">
            <a:extLst>
              <a:ext uri="{FF2B5EF4-FFF2-40B4-BE49-F238E27FC236}">
                <a16:creationId xmlns:a16="http://schemas.microsoft.com/office/drawing/2014/main" id="{A3DFA7AE-4FB5-4B31-AEF4-7EE1E2E7BD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550903-D50B-45DA-9C3F-68BDF26AE919}"/>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206099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7E0840-2320-449E-9B34-7EDE0D21FB1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3DC871C-55FA-473A-A931-2A050DB664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45DF8B-1EC7-45EB-935F-06CDE734C915}"/>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5" name="Footer Placeholder 4">
            <a:extLst>
              <a:ext uri="{FF2B5EF4-FFF2-40B4-BE49-F238E27FC236}">
                <a16:creationId xmlns:a16="http://schemas.microsoft.com/office/drawing/2014/main" id="{B05CDAA4-8544-4AB3-A5D1-68B102EA2F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880243-F694-40CD-BB1D-A06D85CB7095}"/>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2173911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E9EDF-54E0-4B76-A9FF-A18AA10126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0874BF0-BB81-4880-B1D3-371BF5D1956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4BC3FC-D946-4FDA-8930-04A9FD9489D6}"/>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5" name="Footer Placeholder 4">
            <a:extLst>
              <a:ext uri="{FF2B5EF4-FFF2-40B4-BE49-F238E27FC236}">
                <a16:creationId xmlns:a16="http://schemas.microsoft.com/office/drawing/2014/main" id="{3925B23E-075E-4816-ADD7-EACA7A0DA3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58F1DB-8922-4586-8ABA-1226AE027BAF}"/>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579619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92F79-9FEF-407E-80F4-8F35271617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DDEA858-95AE-45FF-84D0-22F044ACD9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F579DF7-73FF-4EBB-9726-CC149A4F592C}"/>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5" name="Footer Placeholder 4">
            <a:extLst>
              <a:ext uri="{FF2B5EF4-FFF2-40B4-BE49-F238E27FC236}">
                <a16:creationId xmlns:a16="http://schemas.microsoft.com/office/drawing/2014/main" id="{F0B194F4-9E01-4174-8256-4A38F64BB8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EC988B-D14C-4CA4-9C34-CABA74F69ECB}"/>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491783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F3660-6C92-42BD-8535-601E74C8FCF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E1EE01-CF18-4811-B2BC-EAD48489AE9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F0B1D58-43C5-47CA-89BD-A691EB2510F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FDB4CE7-DE1A-42B5-8104-8AB9F8554F7E}"/>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6" name="Footer Placeholder 5">
            <a:extLst>
              <a:ext uri="{FF2B5EF4-FFF2-40B4-BE49-F238E27FC236}">
                <a16:creationId xmlns:a16="http://schemas.microsoft.com/office/drawing/2014/main" id="{02063737-CEA3-4882-8DDC-2872E97166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89FE54-6A01-4CA5-8684-79F2006A4296}"/>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931896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84700-0656-48CB-A1CB-5D95B392888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80AE9C9-D366-495C-9895-4014C8930E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DDB4040-E1B1-4FC7-B089-CC26BF5A1A4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0828BA0-7E59-46C6-AD05-197F731ED9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FD8DA04-CB4F-4CF1-A677-A6978C02A43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55CA314-B26D-4171-AB5A-6EE135EC691E}"/>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8" name="Footer Placeholder 7">
            <a:extLst>
              <a:ext uri="{FF2B5EF4-FFF2-40B4-BE49-F238E27FC236}">
                <a16:creationId xmlns:a16="http://schemas.microsoft.com/office/drawing/2014/main" id="{3088AFD4-D1F6-432F-8AEC-41BFDE85E09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68DAB7-810E-4AF8-934E-3FA96C2CF43D}"/>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12930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5A1A2-250F-447D-8993-D907C40374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551956-080A-4EA2-B6E9-23822416E5C2}"/>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4" name="Footer Placeholder 3">
            <a:extLst>
              <a:ext uri="{FF2B5EF4-FFF2-40B4-BE49-F238E27FC236}">
                <a16:creationId xmlns:a16="http://schemas.microsoft.com/office/drawing/2014/main" id="{B7CE7B4E-2A59-4541-A6BF-221AFD87148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235C2F3-9A72-4BBE-81A6-D890C053BE0F}"/>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2134047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77D47E-7C46-4736-9D5A-55EDBBCFCC97}"/>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3" name="Footer Placeholder 2">
            <a:extLst>
              <a:ext uri="{FF2B5EF4-FFF2-40B4-BE49-F238E27FC236}">
                <a16:creationId xmlns:a16="http://schemas.microsoft.com/office/drawing/2014/main" id="{FC3E69C7-91F0-49C4-A643-43DEF5F1048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9644000-5E5F-40DC-9C1A-852C78683F7B}"/>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1732713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BD908-C71E-475B-9F1D-452E41213B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160EAF-21AD-4B85-BC1D-F5F8AF2CC3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0789084-26E5-4F07-B1FD-66F2FE10F3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DF2806-E5CF-4C97-BC04-F04133063D36}"/>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6" name="Footer Placeholder 5">
            <a:extLst>
              <a:ext uri="{FF2B5EF4-FFF2-40B4-BE49-F238E27FC236}">
                <a16:creationId xmlns:a16="http://schemas.microsoft.com/office/drawing/2014/main" id="{59D122EC-3414-4B94-B076-FF61D907F3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D681B6-DCC0-4EC1-AE9B-478361BE8F73}"/>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954772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A905D-BAC0-488D-9D08-7BE04F64C0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2A4089-7CA0-4660-BE6B-A92E1ED560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10BA756-0180-496F-8AF6-EBBAE53F9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01F7953-5F86-44A2-9A81-E17A3ABB7D2B}"/>
              </a:ext>
            </a:extLst>
          </p:cNvPr>
          <p:cNvSpPr>
            <a:spLocks noGrp="1"/>
          </p:cNvSpPr>
          <p:nvPr>
            <p:ph type="dt" sz="half" idx="10"/>
          </p:nvPr>
        </p:nvSpPr>
        <p:spPr/>
        <p:txBody>
          <a:bodyPr/>
          <a:lstStyle/>
          <a:p>
            <a:fld id="{56E88E4B-B5F6-4C09-AE01-BC3C9C206255}" type="datetimeFigureOut">
              <a:rPr lang="en-GB" smtClean="0"/>
              <a:t>17/10/2023</a:t>
            </a:fld>
            <a:endParaRPr lang="en-GB"/>
          </a:p>
        </p:txBody>
      </p:sp>
      <p:sp>
        <p:nvSpPr>
          <p:cNvPr id="6" name="Footer Placeholder 5">
            <a:extLst>
              <a:ext uri="{FF2B5EF4-FFF2-40B4-BE49-F238E27FC236}">
                <a16:creationId xmlns:a16="http://schemas.microsoft.com/office/drawing/2014/main" id="{0F270731-650D-4394-AEB4-B09A3219AD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916185-C180-4684-9419-5BAC8CDE766B}"/>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4169266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151F73-0FEE-4353-BDD4-4E18F4D092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B39BBF4-74A1-448B-B66C-B6F1ECCE6A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5B04E7-A284-4E1B-8B0E-46DA95840E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88E4B-B5F6-4C09-AE01-BC3C9C206255}" type="datetimeFigureOut">
              <a:rPr lang="en-GB" smtClean="0"/>
              <a:t>17/10/2023</a:t>
            </a:fld>
            <a:endParaRPr lang="en-GB"/>
          </a:p>
        </p:txBody>
      </p:sp>
      <p:sp>
        <p:nvSpPr>
          <p:cNvPr id="5" name="Footer Placeholder 4">
            <a:extLst>
              <a:ext uri="{FF2B5EF4-FFF2-40B4-BE49-F238E27FC236}">
                <a16:creationId xmlns:a16="http://schemas.microsoft.com/office/drawing/2014/main" id="{BAE0DAB9-D437-4658-A650-ACD343D4BB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06AFDDC-B2AF-478E-AC17-71924F86E7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01F740-4998-4270-8ECA-59B39121B5B9}" type="slidenum">
              <a:rPr lang="en-GB" smtClean="0"/>
              <a:t>‹#›</a:t>
            </a:fld>
            <a:endParaRPr lang="en-GB"/>
          </a:p>
        </p:txBody>
      </p:sp>
    </p:spTree>
    <p:extLst>
      <p:ext uri="{BB962C8B-B14F-4D97-AF65-F5344CB8AC3E}">
        <p14:creationId xmlns:p14="http://schemas.microsoft.com/office/powerpoint/2010/main" val="338972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bbc.co.uk/teach/school-radio/history-ks2-anglo-saxons-1066-hastings/zkvxxyc"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3.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4B4FDC7E-4AD0-4598-A1DB-E45B0E798C00}"/>
              </a:ext>
            </a:extLst>
          </p:cNvPr>
          <p:cNvSpPr/>
          <p:nvPr/>
        </p:nvSpPr>
        <p:spPr>
          <a:xfrm>
            <a:off x="5470097" y="1841454"/>
            <a:ext cx="6029739" cy="3323862"/>
          </a:xfrm>
          <a:prstGeom prst="roundRect">
            <a:avLst/>
          </a:prstGeom>
          <a:solidFill>
            <a:srgbClr val="292929"/>
          </a:solidFill>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6ADF62E3-EFC6-42BB-8525-42706A8A1BDC}"/>
              </a:ext>
            </a:extLst>
          </p:cNvPr>
          <p:cNvSpPr txBox="1"/>
          <p:nvPr/>
        </p:nvSpPr>
        <p:spPr>
          <a:xfrm>
            <a:off x="5841031" y="1979891"/>
            <a:ext cx="5287869" cy="3046988"/>
          </a:xfrm>
          <a:prstGeom prst="rect">
            <a:avLst/>
          </a:prstGeom>
          <a:noFill/>
        </p:spPr>
        <p:txBody>
          <a:bodyPr wrap="square" rtlCol="0">
            <a:spAutoFit/>
          </a:bodyPr>
          <a:lstStyle/>
          <a:p>
            <a:pPr algn="ctr"/>
            <a:r>
              <a:rPr lang="en-GB" sz="6000" b="1" dirty="0">
                <a:solidFill>
                  <a:schemeClr val="bg1"/>
                </a:solidFill>
                <a:latin typeface="Curlz MT" panose="04040404050702020202" pitchFamily="82" charset="0"/>
              </a:rPr>
              <a:t>Anglo-Saxon Boy</a:t>
            </a:r>
          </a:p>
          <a:p>
            <a:pPr algn="ctr"/>
            <a:r>
              <a:rPr lang="en-GB" sz="6000" b="1" dirty="0">
                <a:solidFill>
                  <a:schemeClr val="bg1"/>
                </a:solidFill>
                <a:latin typeface="Curlz MT" panose="04040404050702020202" pitchFamily="82" charset="0"/>
              </a:rPr>
              <a:t>ONE</a:t>
            </a:r>
          </a:p>
          <a:p>
            <a:pPr algn="ctr"/>
            <a:r>
              <a:rPr lang="en-GB" sz="4400" i="1" dirty="0">
                <a:solidFill>
                  <a:schemeClr val="bg1"/>
                </a:solidFill>
              </a:rPr>
              <a:t>Dangerous Times</a:t>
            </a:r>
          </a:p>
          <a:p>
            <a:pPr algn="ctr"/>
            <a:r>
              <a:rPr lang="en-GB" sz="2800" i="1" dirty="0">
                <a:solidFill>
                  <a:schemeClr val="bg1"/>
                </a:solidFill>
              </a:rPr>
              <a:t>Fifteen moths earlier – May 1065</a:t>
            </a:r>
            <a:endParaRPr lang="en-GB" sz="1400" i="1" dirty="0">
              <a:solidFill>
                <a:schemeClr val="bg1"/>
              </a:solidFill>
            </a:endParaRPr>
          </a:p>
        </p:txBody>
      </p:sp>
      <p:pic>
        <p:nvPicPr>
          <p:cNvPr id="3" name="Picture 2"/>
          <p:cNvPicPr>
            <a:picLocks noChangeAspect="1"/>
          </p:cNvPicPr>
          <p:nvPr/>
        </p:nvPicPr>
        <p:blipFill>
          <a:blip r:embed="rId2"/>
          <a:stretch>
            <a:fillRect/>
          </a:stretch>
        </p:blipFill>
        <p:spPr>
          <a:xfrm>
            <a:off x="0" y="-8913"/>
            <a:ext cx="4488873" cy="6882939"/>
          </a:xfrm>
          <a:prstGeom prst="rect">
            <a:avLst/>
          </a:prstGeom>
        </p:spPr>
      </p:pic>
      <p:sp>
        <p:nvSpPr>
          <p:cNvPr id="2" name="TextBox 1"/>
          <p:cNvSpPr txBox="1"/>
          <p:nvPr/>
        </p:nvSpPr>
        <p:spPr>
          <a:xfrm>
            <a:off x="4781862" y="5411450"/>
            <a:ext cx="7150309" cy="1200329"/>
          </a:xfrm>
          <a:prstGeom prst="rect">
            <a:avLst/>
          </a:prstGeom>
          <a:noFill/>
        </p:spPr>
        <p:txBody>
          <a:bodyPr wrap="square" rtlCol="0">
            <a:spAutoFit/>
          </a:bodyPr>
          <a:lstStyle/>
          <a:p>
            <a:pPr algn="ctr"/>
            <a:r>
              <a:rPr lang="en-GB" sz="2400" dirty="0">
                <a:latin typeface="Comic Sans MS" panose="030F0702030302020204" pitchFamily="66" charset="0"/>
                <a:hlinkClick r:id="rId3"/>
              </a:rPr>
              <a:t>https://www.bbc.co.uk/teach/school-radio/history-ks2-anglo-saxons-1066-hastings/zkvxxyc</a:t>
            </a:r>
            <a:endParaRPr lang="en-GB" sz="2400" dirty="0">
              <a:latin typeface="Comic Sans MS" panose="030F0702030302020204" pitchFamily="66" charset="0"/>
            </a:endParaRPr>
          </a:p>
        </p:txBody>
      </p:sp>
    </p:spTree>
    <p:extLst>
      <p:ext uri="{BB962C8B-B14F-4D97-AF65-F5344CB8AC3E}">
        <p14:creationId xmlns:p14="http://schemas.microsoft.com/office/powerpoint/2010/main" val="2424035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3">
            <a:extLst>
              <a:ext uri="{FF2B5EF4-FFF2-40B4-BE49-F238E27FC236}">
                <a16:creationId xmlns:a16="http://schemas.microsoft.com/office/drawing/2014/main" id="{927DB565-24E7-4310-99DB-7CE6B9C82A9B}"/>
              </a:ext>
            </a:extLst>
          </p:cNvPr>
          <p:cNvSpPr/>
          <p:nvPr/>
        </p:nvSpPr>
        <p:spPr>
          <a:xfrm>
            <a:off x="328284" y="544951"/>
            <a:ext cx="8912697" cy="96519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Predict what will happen in the next chapter based on the end of this chapter.</a:t>
            </a:r>
          </a:p>
        </p:txBody>
      </p:sp>
      <p:pic>
        <p:nvPicPr>
          <p:cNvPr id="7" name="Picture 6"/>
          <p:cNvPicPr>
            <a:picLocks noChangeAspect="1"/>
          </p:cNvPicPr>
          <p:nvPr/>
        </p:nvPicPr>
        <p:blipFill>
          <a:blip r:embed="rId2"/>
          <a:stretch>
            <a:fillRect/>
          </a:stretch>
        </p:blipFill>
        <p:spPr>
          <a:xfrm>
            <a:off x="9759442" y="127697"/>
            <a:ext cx="2295312" cy="2186011"/>
          </a:xfrm>
          <a:prstGeom prst="rect">
            <a:avLst/>
          </a:prstGeom>
        </p:spPr>
      </p:pic>
    </p:spTree>
    <p:extLst>
      <p:ext uri="{BB962C8B-B14F-4D97-AF65-F5344CB8AC3E}">
        <p14:creationId xmlns:p14="http://schemas.microsoft.com/office/powerpoint/2010/main" val="1659333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3">
            <a:extLst>
              <a:ext uri="{FF2B5EF4-FFF2-40B4-BE49-F238E27FC236}">
                <a16:creationId xmlns:a16="http://schemas.microsoft.com/office/drawing/2014/main" id="{927DB565-24E7-4310-99DB-7CE6B9C82A9B}"/>
              </a:ext>
            </a:extLst>
          </p:cNvPr>
          <p:cNvSpPr/>
          <p:nvPr/>
        </p:nvSpPr>
        <p:spPr>
          <a:xfrm>
            <a:off x="222526" y="953117"/>
            <a:ext cx="6524638" cy="54908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Rounded Corners 3">
            <a:extLst>
              <a:ext uri="{FF2B5EF4-FFF2-40B4-BE49-F238E27FC236}">
                <a16:creationId xmlns:a16="http://schemas.microsoft.com/office/drawing/2014/main" id="{927DB565-24E7-4310-99DB-7CE6B9C82A9B}"/>
              </a:ext>
            </a:extLst>
          </p:cNvPr>
          <p:cNvSpPr/>
          <p:nvPr/>
        </p:nvSpPr>
        <p:spPr>
          <a:xfrm>
            <a:off x="226583" y="134912"/>
            <a:ext cx="4716520" cy="57769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289515" y="192071"/>
            <a:ext cx="4653588" cy="461665"/>
          </a:xfrm>
          <a:prstGeom prst="rect">
            <a:avLst/>
          </a:prstGeom>
        </p:spPr>
        <p:txBody>
          <a:bodyPr wrap="square">
            <a:spAutoFit/>
          </a:bodyPr>
          <a:lstStyle/>
          <a:p>
            <a:r>
              <a:rPr lang="en-GB" sz="2400" dirty="0">
                <a:ea typeface="Calibri" panose="020F0502020204030204" pitchFamily="34" charset="0"/>
                <a:cs typeface="Times New Roman" panose="02020603050405020304" pitchFamily="18" charset="0"/>
              </a:rPr>
              <a:t>What colour was </a:t>
            </a:r>
            <a:r>
              <a:rPr lang="en-GB" sz="2400" dirty="0" err="1">
                <a:ea typeface="Calibri" panose="020F0502020204030204" pitchFamily="34" charset="0"/>
                <a:cs typeface="Times New Roman" panose="02020603050405020304" pitchFamily="18" charset="0"/>
              </a:rPr>
              <a:t>Hakon’s</a:t>
            </a:r>
            <a:r>
              <a:rPr lang="en-GB" sz="2400" dirty="0">
                <a:ea typeface="Calibri" panose="020F0502020204030204" pitchFamily="34" charset="0"/>
                <a:cs typeface="Times New Roman" panose="02020603050405020304" pitchFamily="18" charset="0"/>
              </a:rPr>
              <a:t> shirt? </a:t>
            </a:r>
            <a:r>
              <a:rPr lang="en-GB" dirty="0"/>
              <a:t>(p.)</a:t>
            </a:r>
            <a:endParaRPr lang="en-GB" dirty="0">
              <a:latin typeface="Comic Sans MS" panose="030F0702030302020204" pitchFamily="66" charset="0"/>
            </a:endParaRPr>
          </a:p>
        </p:txBody>
      </p:sp>
      <p:sp>
        <p:nvSpPr>
          <p:cNvPr id="4" name="Rectangle 3"/>
          <p:cNvSpPr/>
          <p:nvPr/>
        </p:nvSpPr>
        <p:spPr>
          <a:xfrm>
            <a:off x="277947" y="1035503"/>
            <a:ext cx="7234595" cy="428259"/>
          </a:xfrm>
          <a:prstGeom prst="rect">
            <a:avLst/>
          </a:prstGeom>
        </p:spPr>
        <p:txBody>
          <a:bodyPr wrap="square">
            <a:spAutoFit/>
          </a:bodyPr>
          <a:lstStyle/>
          <a:p>
            <a:pPr>
              <a:lnSpc>
                <a:spcPct val="107000"/>
              </a:lnSpc>
              <a:spcAft>
                <a:spcPts val="800"/>
              </a:spcAft>
            </a:pPr>
            <a:r>
              <a:rPr lang="en-GB" sz="2200" dirty="0">
                <a:solidFill>
                  <a:srgbClr val="00B050"/>
                </a:solidFill>
                <a:latin typeface="Calibri (body)"/>
                <a:ea typeface="Calibri" panose="020F0502020204030204" pitchFamily="34" charset="0"/>
                <a:cs typeface="Times New Roman" panose="02020603050405020304" pitchFamily="18" charset="0"/>
              </a:rPr>
              <a:t>What made it clear that </a:t>
            </a:r>
            <a:r>
              <a:rPr lang="en-GB" sz="2200" dirty="0" err="1">
                <a:solidFill>
                  <a:srgbClr val="00B050"/>
                </a:solidFill>
                <a:latin typeface="Calibri (body)"/>
                <a:ea typeface="Calibri" panose="020F0502020204030204" pitchFamily="34" charset="0"/>
                <a:cs typeface="Times New Roman" panose="02020603050405020304" pitchFamily="18" charset="0"/>
              </a:rPr>
              <a:t>Hakon</a:t>
            </a:r>
            <a:r>
              <a:rPr lang="en-GB" sz="2200" dirty="0">
                <a:solidFill>
                  <a:srgbClr val="00B050"/>
                </a:solidFill>
                <a:latin typeface="Calibri (body)"/>
                <a:ea typeface="Calibri" panose="020F0502020204030204" pitchFamily="34" charset="0"/>
                <a:cs typeface="Times New Roman" panose="02020603050405020304" pitchFamily="18" charset="0"/>
              </a:rPr>
              <a:t> was a warrior? </a:t>
            </a:r>
            <a:r>
              <a:rPr lang="en-GB" dirty="0">
                <a:solidFill>
                  <a:srgbClr val="00B050"/>
                </a:solidFill>
                <a:latin typeface="Calibri (body)"/>
                <a:ea typeface="Calibri" panose="020F0502020204030204" pitchFamily="34" charset="0"/>
                <a:cs typeface="Times New Roman" panose="02020603050405020304" pitchFamily="18" charset="0"/>
              </a:rPr>
              <a:t>(p.)</a:t>
            </a:r>
          </a:p>
        </p:txBody>
      </p:sp>
      <p:pic>
        <p:nvPicPr>
          <p:cNvPr id="7" name="Picture 6">
            <a:extLst>
              <a:ext uri="{FF2B5EF4-FFF2-40B4-BE49-F238E27FC236}">
                <a16:creationId xmlns:a16="http://schemas.microsoft.com/office/drawing/2014/main" id="{AB6D9E55-AF98-45A1-932D-CB556C38B8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5659" y="170826"/>
            <a:ext cx="1821387" cy="1821387"/>
          </a:xfrm>
          <a:prstGeom prst="rect">
            <a:avLst/>
          </a:prstGeom>
        </p:spPr>
      </p:pic>
      <p:sp>
        <p:nvSpPr>
          <p:cNvPr id="11" name="Rectangle: Rounded Corners 3">
            <a:extLst>
              <a:ext uri="{FF2B5EF4-FFF2-40B4-BE49-F238E27FC236}">
                <a16:creationId xmlns:a16="http://schemas.microsoft.com/office/drawing/2014/main" id="{927DB565-24E7-4310-99DB-7CE6B9C82A9B}"/>
              </a:ext>
            </a:extLst>
          </p:cNvPr>
          <p:cNvSpPr/>
          <p:nvPr/>
        </p:nvSpPr>
        <p:spPr>
          <a:xfrm>
            <a:off x="222526" y="2627328"/>
            <a:ext cx="5585389" cy="62445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275053" y="2717794"/>
            <a:ext cx="5345822" cy="461665"/>
          </a:xfrm>
          <a:prstGeom prst="rect">
            <a:avLst/>
          </a:prstGeom>
        </p:spPr>
        <p:txBody>
          <a:bodyPr wrap="none">
            <a:spAutoFit/>
          </a:bodyPr>
          <a:lstStyle/>
          <a:p>
            <a:r>
              <a:rPr lang="en-GB" sz="2400" dirty="0">
                <a:solidFill>
                  <a:srgbClr val="00B050"/>
                </a:solidFill>
              </a:rPr>
              <a:t>What was Magnus’ father famous for? </a:t>
            </a:r>
            <a:r>
              <a:rPr lang="en-GB" dirty="0">
                <a:solidFill>
                  <a:srgbClr val="00B050"/>
                </a:solidFill>
              </a:rPr>
              <a:t>(p.)</a:t>
            </a:r>
            <a:endParaRPr lang="en-GB" sz="3200" dirty="0">
              <a:solidFill>
                <a:srgbClr val="00B050"/>
              </a:solidFill>
              <a:latin typeface="Comic Sans MS" panose="030F0702030302020204" pitchFamily="66" charset="0"/>
            </a:endParaRPr>
          </a:p>
        </p:txBody>
      </p:sp>
      <p:sp>
        <p:nvSpPr>
          <p:cNvPr id="13" name="Rectangle: Rounded Corners 3">
            <a:extLst>
              <a:ext uri="{FF2B5EF4-FFF2-40B4-BE49-F238E27FC236}">
                <a16:creationId xmlns:a16="http://schemas.microsoft.com/office/drawing/2014/main" id="{927DB565-24E7-4310-99DB-7CE6B9C82A9B}"/>
              </a:ext>
            </a:extLst>
          </p:cNvPr>
          <p:cNvSpPr/>
          <p:nvPr/>
        </p:nvSpPr>
        <p:spPr>
          <a:xfrm>
            <a:off x="222526" y="1763903"/>
            <a:ext cx="4882774" cy="62291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p:cNvSpPr/>
          <p:nvPr/>
        </p:nvSpPr>
        <p:spPr>
          <a:xfrm>
            <a:off x="289425" y="1849393"/>
            <a:ext cx="6324431" cy="461665"/>
          </a:xfrm>
          <a:prstGeom prst="rect">
            <a:avLst/>
          </a:prstGeom>
        </p:spPr>
        <p:txBody>
          <a:bodyPr wrap="square">
            <a:spAutoFit/>
          </a:bodyPr>
          <a:lstStyle/>
          <a:p>
            <a:r>
              <a:rPr lang="en-GB" sz="2400" dirty="0"/>
              <a:t>What did people call his mother? </a:t>
            </a:r>
            <a:r>
              <a:rPr lang="en-GB" dirty="0"/>
              <a:t>(p.)</a:t>
            </a:r>
            <a:endParaRPr lang="en-GB" sz="2200" dirty="0">
              <a:latin typeface="Comic Sans MS" panose="030F0702030302020204" pitchFamily="66" charset="0"/>
            </a:endParaRPr>
          </a:p>
        </p:txBody>
      </p:sp>
      <p:sp>
        <p:nvSpPr>
          <p:cNvPr id="15" name="Rectangle: Rounded Corners 3">
            <a:extLst>
              <a:ext uri="{FF2B5EF4-FFF2-40B4-BE49-F238E27FC236}">
                <a16:creationId xmlns:a16="http://schemas.microsoft.com/office/drawing/2014/main" id="{927DB565-24E7-4310-99DB-7CE6B9C82A9B}"/>
              </a:ext>
            </a:extLst>
          </p:cNvPr>
          <p:cNvSpPr/>
          <p:nvPr/>
        </p:nvSpPr>
        <p:spPr>
          <a:xfrm>
            <a:off x="275053" y="4355721"/>
            <a:ext cx="5585389" cy="62445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327580" y="4446187"/>
            <a:ext cx="5353773" cy="461665"/>
          </a:xfrm>
          <a:prstGeom prst="rect">
            <a:avLst/>
          </a:prstGeom>
        </p:spPr>
        <p:txBody>
          <a:bodyPr wrap="none">
            <a:spAutoFit/>
          </a:bodyPr>
          <a:lstStyle/>
          <a:p>
            <a:r>
              <a:rPr lang="en-GB" sz="2400" dirty="0"/>
              <a:t>How did Magnus know he had grown? </a:t>
            </a:r>
            <a:r>
              <a:rPr lang="en-GB" dirty="0"/>
              <a:t>(p.)</a:t>
            </a:r>
            <a:endParaRPr lang="en-GB" sz="3200" dirty="0">
              <a:latin typeface="Comic Sans MS" panose="030F0702030302020204" pitchFamily="66" charset="0"/>
            </a:endParaRPr>
          </a:p>
        </p:txBody>
      </p:sp>
      <p:sp>
        <p:nvSpPr>
          <p:cNvPr id="17" name="Rectangle: Rounded Corners 3">
            <a:extLst>
              <a:ext uri="{FF2B5EF4-FFF2-40B4-BE49-F238E27FC236}">
                <a16:creationId xmlns:a16="http://schemas.microsoft.com/office/drawing/2014/main" id="{927DB565-24E7-4310-99DB-7CE6B9C82A9B}"/>
              </a:ext>
            </a:extLst>
          </p:cNvPr>
          <p:cNvSpPr/>
          <p:nvPr/>
        </p:nvSpPr>
        <p:spPr>
          <a:xfrm>
            <a:off x="260681" y="3492296"/>
            <a:ext cx="3967798" cy="62291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tangle 17"/>
          <p:cNvSpPr/>
          <p:nvPr/>
        </p:nvSpPr>
        <p:spPr>
          <a:xfrm>
            <a:off x="327581" y="3577786"/>
            <a:ext cx="3900898" cy="461665"/>
          </a:xfrm>
          <a:prstGeom prst="rect">
            <a:avLst/>
          </a:prstGeom>
        </p:spPr>
        <p:txBody>
          <a:bodyPr wrap="square">
            <a:spAutoFit/>
          </a:bodyPr>
          <a:lstStyle/>
          <a:p>
            <a:r>
              <a:rPr lang="en-GB" sz="2400" dirty="0"/>
              <a:t>What was his dad called? </a:t>
            </a:r>
            <a:r>
              <a:rPr lang="en-GB" dirty="0"/>
              <a:t>(p.)</a:t>
            </a:r>
            <a:endParaRPr lang="en-GB" sz="2200" dirty="0">
              <a:latin typeface="Comic Sans MS" panose="030F0702030302020204" pitchFamily="66" charset="0"/>
            </a:endParaRPr>
          </a:p>
        </p:txBody>
      </p:sp>
      <p:sp>
        <p:nvSpPr>
          <p:cNvPr id="19" name="Rectangle: Rounded Corners 3">
            <a:extLst>
              <a:ext uri="{FF2B5EF4-FFF2-40B4-BE49-F238E27FC236}">
                <a16:creationId xmlns:a16="http://schemas.microsoft.com/office/drawing/2014/main" id="{927DB565-24E7-4310-99DB-7CE6B9C82A9B}"/>
              </a:ext>
            </a:extLst>
          </p:cNvPr>
          <p:cNvSpPr/>
          <p:nvPr/>
        </p:nvSpPr>
        <p:spPr>
          <a:xfrm>
            <a:off x="275053" y="6082571"/>
            <a:ext cx="5585389" cy="62445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327580" y="6173037"/>
            <a:ext cx="5557034" cy="461665"/>
          </a:xfrm>
          <a:prstGeom prst="rect">
            <a:avLst/>
          </a:prstGeom>
        </p:spPr>
        <p:txBody>
          <a:bodyPr wrap="none">
            <a:spAutoFit/>
          </a:bodyPr>
          <a:lstStyle/>
          <a:p>
            <a:r>
              <a:rPr lang="en-GB" sz="2400" dirty="0">
                <a:solidFill>
                  <a:srgbClr val="00B050"/>
                </a:solidFill>
              </a:rPr>
              <a:t>Where did Magnus’s father own land? </a:t>
            </a:r>
            <a:r>
              <a:rPr lang="en-GB" dirty="0">
                <a:solidFill>
                  <a:srgbClr val="00B050"/>
                </a:solidFill>
              </a:rPr>
              <a:t>(p.23)</a:t>
            </a:r>
            <a:endParaRPr lang="en-GB" sz="3200" dirty="0">
              <a:solidFill>
                <a:srgbClr val="00B050"/>
              </a:solidFill>
              <a:latin typeface="Comic Sans MS" panose="030F0702030302020204" pitchFamily="66" charset="0"/>
            </a:endParaRPr>
          </a:p>
        </p:txBody>
      </p:sp>
      <p:sp>
        <p:nvSpPr>
          <p:cNvPr id="21" name="Rectangle: Rounded Corners 3">
            <a:extLst>
              <a:ext uri="{FF2B5EF4-FFF2-40B4-BE49-F238E27FC236}">
                <a16:creationId xmlns:a16="http://schemas.microsoft.com/office/drawing/2014/main" id="{927DB565-24E7-4310-99DB-7CE6B9C82A9B}"/>
              </a:ext>
            </a:extLst>
          </p:cNvPr>
          <p:cNvSpPr/>
          <p:nvPr/>
        </p:nvSpPr>
        <p:spPr>
          <a:xfrm>
            <a:off x="260681" y="5219146"/>
            <a:ext cx="9409792" cy="62291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Rectangle 21"/>
          <p:cNvSpPr/>
          <p:nvPr/>
        </p:nvSpPr>
        <p:spPr>
          <a:xfrm>
            <a:off x="327581" y="5304636"/>
            <a:ext cx="9342892" cy="461665"/>
          </a:xfrm>
          <a:prstGeom prst="rect">
            <a:avLst/>
          </a:prstGeom>
        </p:spPr>
        <p:txBody>
          <a:bodyPr wrap="square">
            <a:spAutoFit/>
          </a:bodyPr>
          <a:lstStyle/>
          <a:p>
            <a:r>
              <a:rPr lang="en-GB" sz="2400" dirty="0">
                <a:solidFill>
                  <a:srgbClr val="00B050"/>
                </a:solidFill>
              </a:rPr>
              <a:t>Find and copy the names of two buildings that surrounded the farm. </a:t>
            </a:r>
            <a:r>
              <a:rPr lang="en-GB" dirty="0">
                <a:solidFill>
                  <a:srgbClr val="00B050"/>
                </a:solidFill>
              </a:rPr>
              <a:t>(p.)</a:t>
            </a:r>
            <a:endParaRPr lang="en-GB" sz="2200" dirty="0">
              <a:solidFill>
                <a:srgbClr val="00B050"/>
              </a:solidFill>
              <a:latin typeface="Comic Sans MS" panose="030F0702030302020204" pitchFamily="66" charset="0"/>
            </a:endParaRPr>
          </a:p>
        </p:txBody>
      </p:sp>
    </p:spTree>
    <p:extLst>
      <p:ext uri="{BB962C8B-B14F-4D97-AF65-F5344CB8AC3E}">
        <p14:creationId xmlns:p14="http://schemas.microsoft.com/office/powerpoint/2010/main" val="116919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3">
            <a:extLst>
              <a:ext uri="{FF2B5EF4-FFF2-40B4-BE49-F238E27FC236}">
                <a16:creationId xmlns:a16="http://schemas.microsoft.com/office/drawing/2014/main" id="{927DB565-24E7-4310-99DB-7CE6B9C82A9B}"/>
              </a:ext>
            </a:extLst>
          </p:cNvPr>
          <p:cNvSpPr/>
          <p:nvPr/>
        </p:nvSpPr>
        <p:spPr>
          <a:xfrm>
            <a:off x="272800" y="508302"/>
            <a:ext cx="6890000" cy="57400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400" dirty="0">
                <a:solidFill>
                  <a:srgbClr val="00B050"/>
                </a:solidFill>
                <a:ea typeface="Calibri" panose="020F0502020204030204" pitchFamily="34" charset="0"/>
                <a:cs typeface="Times New Roman" panose="02020603050405020304" pitchFamily="18" charset="0"/>
              </a:rPr>
              <a:t>What time of the day was it? How do you know?</a:t>
            </a:r>
            <a:r>
              <a:rPr lang="en-GB" sz="2200" dirty="0">
                <a:solidFill>
                  <a:srgbClr val="00B050"/>
                </a:solidFill>
                <a:ea typeface="Calibri" panose="020F0502020204030204" pitchFamily="34" charset="0"/>
                <a:cs typeface="Times New Roman" panose="02020603050405020304" pitchFamily="18" charset="0"/>
              </a:rPr>
              <a:t> </a:t>
            </a:r>
            <a:r>
              <a:rPr lang="en-GB" dirty="0">
                <a:solidFill>
                  <a:srgbClr val="00B050"/>
                </a:solidFill>
                <a:latin typeface="Calibri (body)"/>
                <a:ea typeface="Calibri" panose="020F0502020204030204" pitchFamily="34" charset="0"/>
                <a:cs typeface="Times New Roman" panose="02020603050405020304" pitchFamily="18" charset="0"/>
              </a:rPr>
              <a:t>(p.)</a:t>
            </a:r>
          </a:p>
        </p:txBody>
      </p:sp>
      <p:pic>
        <p:nvPicPr>
          <p:cNvPr id="7" name="Picture 6">
            <a:extLst>
              <a:ext uri="{FF2B5EF4-FFF2-40B4-BE49-F238E27FC236}">
                <a16:creationId xmlns:a16="http://schemas.microsoft.com/office/drawing/2014/main" id="{FEFCE452-CF87-4DEA-9A85-6A82BE4D58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619" y="118652"/>
            <a:ext cx="1844934" cy="1844934"/>
          </a:xfrm>
          <a:prstGeom prst="rect">
            <a:avLst/>
          </a:prstGeom>
        </p:spPr>
      </p:pic>
      <p:sp>
        <p:nvSpPr>
          <p:cNvPr id="8" name="Rectangle: Rounded Corners 3">
            <a:extLst>
              <a:ext uri="{FF2B5EF4-FFF2-40B4-BE49-F238E27FC236}">
                <a16:creationId xmlns:a16="http://schemas.microsoft.com/office/drawing/2014/main" id="{927DB565-24E7-4310-99DB-7CE6B9C82A9B}"/>
              </a:ext>
            </a:extLst>
          </p:cNvPr>
          <p:cNvSpPr/>
          <p:nvPr/>
        </p:nvSpPr>
        <p:spPr>
          <a:xfrm>
            <a:off x="286655" y="1784128"/>
            <a:ext cx="7804400" cy="65841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ea typeface="Calibri" panose="020F0502020204030204" pitchFamily="34" charset="0"/>
                <a:cs typeface="Times New Roman" panose="02020603050405020304" pitchFamily="18" charset="0"/>
              </a:rPr>
              <a:t>Why do you think they have a ‘watchtower’ at the farm? </a:t>
            </a:r>
            <a:r>
              <a:rPr lang="en-GB" dirty="0">
                <a:solidFill>
                  <a:schemeClr val="tx1"/>
                </a:solidFill>
                <a:latin typeface="Calibri (body)"/>
                <a:ea typeface="Calibri" panose="020F0502020204030204" pitchFamily="34" charset="0"/>
                <a:cs typeface="Times New Roman" panose="02020603050405020304" pitchFamily="18" charset="0"/>
              </a:rPr>
              <a:t>(p.)</a:t>
            </a:r>
            <a:endParaRPr lang="en-GB" sz="2400" dirty="0">
              <a:solidFill>
                <a:schemeClr val="tx1"/>
              </a:solidFill>
              <a:latin typeface="Calibri (body)"/>
            </a:endParaRPr>
          </a:p>
        </p:txBody>
      </p:sp>
      <p:sp>
        <p:nvSpPr>
          <p:cNvPr id="6" name="Rectangle: Rounded Corners 3">
            <a:extLst>
              <a:ext uri="{FF2B5EF4-FFF2-40B4-BE49-F238E27FC236}">
                <a16:creationId xmlns:a16="http://schemas.microsoft.com/office/drawing/2014/main" id="{927DB565-24E7-4310-99DB-7CE6B9C82A9B}"/>
              </a:ext>
            </a:extLst>
          </p:cNvPr>
          <p:cNvSpPr/>
          <p:nvPr/>
        </p:nvSpPr>
        <p:spPr>
          <a:xfrm>
            <a:off x="286655" y="3089463"/>
            <a:ext cx="9577781" cy="57400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400" dirty="0">
                <a:solidFill>
                  <a:schemeClr val="tx1"/>
                </a:solidFill>
                <a:ea typeface="Calibri" panose="020F0502020204030204" pitchFamily="34" charset="0"/>
                <a:cs typeface="Times New Roman" panose="02020603050405020304" pitchFamily="18" charset="0"/>
              </a:rPr>
              <a:t>Find and copy a phrase which suggests it was a scary time to be alive.</a:t>
            </a:r>
            <a:r>
              <a:rPr lang="en-GB" sz="2200" dirty="0">
                <a:solidFill>
                  <a:schemeClr val="tx1"/>
                </a:solidFill>
                <a:ea typeface="Calibri" panose="020F0502020204030204" pitchFamily="34" charset="0"/>
                <a:cs typeface="Times New Roman" panose="02020603050405020304" pitchFamily="18" charset="0"/>
              </a:rPr>
              <a:t> </a:t>
            </a:r>
            <a:r>
              <a:rPr lang="en-GB" dirty="0">
                <a:solidFill>
                  <a:schemeClr val="tx1"/>
                </a:solidFill>
                <a:latin typeface="Calibri (body)"/>
                <a:ea typeface="Calibri" panose="020F0502020204030204" pitchFamily="34" charset="0"/>
                <a:cs typeface="Times New Roman" panose="02020603050405020304" pitchFamily="18" charset="0"/>
              </a:rPr>
              <a:t>(p.)</a:t>
            </a:r>
          </a:p>
        </p:txBody>
      </p:sp>
      <p:sp>
        <p:nvSpPr>
          <p:cNvPr id="9" name="Rectangle: Rounded Corners 3">
            <a:extLst>
              <a:ext uri="{FF2B5EF4-FFF2-40B4-BE49-F238E27FC236}">
                <a16:creationId xmlns:a16="http://schemas.microsoft.com/office/drawing/2014/main" id="{927DB565-24E7-4310-99DB-7CE6B9C82A9B}"/>
              </a:ext>
            </a:extLst>
          </p:cNvPr>
          <p:cNvSpPr/>
          <p:nvPr/>
        </p:nvSpPr>
        <p:spPr>
          <a:xfrm>
            <a:off x="272800" y="4365289"/>
            <a:ext cx="6668327" cy="65841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rgbClr val="00B050"/>
                </a:solidFill>
                <a:ea typeface="Calibri" panose="020F0502020204030204" pitchFamily="34" charset="0"/>
                <a:cs typeface="Times New Roman" panose="02020603050405020304" pitchFamily="18" charset="0"/>
              </a:rPr>
              <a:t>Why was it considered bad to see a messenger?</a:t>
            </a:r>
            <a:r>
              <a:rPr lang="en-GB" sz="14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en-GB" dirty="0">
                <a:solidFill>
                  <a:srgbClr val="00B050"/>
                </a:solidFill>
                <a:latin typeface="Calibri (body)"/>
                <a:ea typeface="Calibri" panose="020F0502020204030204" pitchFamily="34" charset="0"/>
                <a:cs typeface="Times New Roman" panose="02020603050405020304" pitchFamily="18" charset="0"/>
              </a:rPr>
              <a:t>(p.)</a:t>
            </a:r>
            <a:endParaRPr lang="en-GB" sz="2400" dirty="0">
              <a:solidFill>
                <a:srgbClr val="00B050"/>
              </a:solidFill>
              <a:latin typeface="Calibri (body)"/>
            </a:endParaRPr>
          </a:p>
        </p:txBody>
      </p:sp>
      <p:sp>
        <p:nvSpPr>
          <p:cNvPr id="10" name="Rectangle: Rounded Corners 3">
            <a:extLst>
              <a:ext uri="{FF2B5EF4-FFF2-40B4-BE49-F238E27FC236}">
                <a16:creationId xmlns:a16="http://schemas.microsoft.com/office/drawing/2014/main" id="{927DB565-24E7-4310-99DB-7CE6B9C82A9B}"/>
              </a:ext>
            </a:extLst>
          </p:cNvPr>
          <p:cNvSpPr/>
          <p:nvPr/>
        </p:nvSpPr>
        <p:spPr>
          <a:xfrm>
            <a:off x="286655" y="5711684"/>
            <a:ext cx="11074072" cy="57400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400" dirty="0">
                <a:solidFill>
                  <a:schemeClr val="tx1"/>
                </a:solidFill>
                <a:ea typeface="Calibri" panose="020F0502020204030204" pitchFamily="34" charset="0"/>
                <a:cs typeface="Times New Roman" panose="02020603050405020304" pitchFamily="18" charset="0"/>
              </a:rPr>
              <a:t>Find and copy a sentence which shows Magnus thought his dad looked like royalty. </a:t>
            </a:r>
            <a:r>
              <a:rPr lang="en-GB" dirty="0">
                <a:solidFill>
                  <a:schemeClr val="tx1"/>
                </a:solidFill>
                <a:latin typeface="Calibri (body)"/>
                <a:ea typeface="Calibri" panose="020F0502020204030204" pitchFamily="34" charset="0"/>
                <a:cs typeface="Times New Roman" panose="02020603050405020304" pitchFamily="18" charset="0"/>
              </a:rPr>
              <a:t>(p.)</a:t>
            </a:r>
          </a:p>
        </p:txBody>
      </p:sp>
    </p:spTree>
    <p:extLst>
      <p:ext uri="{BB962C8B-B14F-4D97-AF65-F5344CB8AC3E}">
        <p14:creationId xmlns:p14="http://schemas.microsoft.com/office/powerpoint/2010/main" val="1913664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6"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B6D9E55-AF98-45A1-932D-CB556C38B8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683" y="2473570"/>
            <a:ext cx="1370520" cy="1370520"/>
          </a:xfrm>
          <a:prstGeom prst="rect">
            <a:avLst/>
          </a:prstGeom>
        </p:spPr>
      </p:pic>
      <p:sp>
        <p:nvSpPr>
          <p:cNvPr id="4" name="Rectangle: Rounded Corners 3">
            <a:extLst>
              <a:ext uri="{FF2B5EF4-FFF2-40B4-BE49-F238E27FC236}">
                <a16:creationId xmlns:a16="http://schemas.microsoft.com/office/drawing/2014/main" id="{927DB565-24E7-4310-99DB-7CE6B9C82A9B}"/>
              </a:ext>
            </a:extLst>
          </p:cNvPr>
          <p:cNvSpPr/>
          <p:nvPr/>
        </p:nvSpPr>
        <p:spPr>
          <a:xfrm>
            <a:off x="1761623" y="1954563"/>
            <a:ext cx="6123203" cy="51900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000" dirty="0">
                <a:solidFill>
                  <a:schemeClr val="tx1"/>
                </a:solidFill>
                <a:latin typeface="Calibri (body)"/>
                <a:ea typeface="Calibri" panose="020F0502020204030204" pitchFamily="34" charset="0"/>
                <a:cs typeface="Times New Roman" panose="02020603050405020304" pitchFamily="18" charset="0"/>
              </a:rPr>
              <a:t>What made it clear that </a:t>
            </a:r>
            <a:r>
              <a:rPr lang="en-GB" sz="2000" dirty="0" err="1">
                <a:solidFill>
                  <a:schemeClr val="tx1"/>
                </a:solidFill>
                <a:latin typeface="Calibri (body)"/>
                <a:ea typeface="Calibri" panose="020F0502020204030204" pitchFamily="34" charset="0"/>
                <a:cs typeface="Times New Roman" panose="02020603050405020304" pitchFamily="18" charset="0"/>
              </a:rPr>
              <a:t>Hakon</a:t>
            </a:r>
            <a:r>
              <a:rPr lang="en-GB" sz="2000" dirty="0">
                <a:solidFill>
                  <a:schemeClr val="tx1"/>
                </a:solidFill>
                <a:latin typeface="Calibri (body)"/>
                <a:ea typeface="Calibri" panose="020F0502020204030204" pitchFamily="34" charset="0"/>
                <a:cs typeface="Times New Roman" panose="02020603050405020304" pitchFamily="18" charset="0"/>
              </a:rPr>
              <a:t> was a warrior? </a:t>
            </a:r>
            <a:r>
              <a:rPr lang="en-GB" dirty="0">
                <a:solidFill>
                  <a:schemeClr val="tx1"/>
                </a:solidFill>
                <a:latin typeface="Calibri (body)"/>
                <a:ea typeface="Calibri" panose="020F0502020204030204" pitchFamily="34" charset="0"/>
                <a:cs typeface="Times New Roman" panose="02020603050405020304" pitchFamily="18" charset="0"/>
              </a:rPr>
              <a:t>(p.18)</a:t>
            </a:r>
          </a:p>
        </p:txBody>
      </p:sp>
      <p:pic>
        <p:nvPicPr>
          <p:cNvPr id="5" name="Picture 4">
            <a:extLst>
              <a:ext uri="{FF2B5EF4-FFF2-40B4-BE49-F238E27FC236}">
                <a16:creationId xmlns:a16="http://schemas.microsoft.com/office/drawing/2014/main" id="{5897EEE7-5C29-45A1-A807-91A09F303F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683" y="358988"/>
            <a:ext cx="1370520" cy="1370520"/>
          </a:xfrm>
          <a:prstGeom prst="rect">
            <a:avLst/>
          </a:prstGeom>
        </p:spPr>
      </p:pic>
      <p:sp>
        <p:nvSpPr>
          <p:cNvPr id="6" name="Rectangle: Rounded Corners 3">
            <a:extLst>
              <a:ext uri="{FF2B5EF4-FFF2-40B4-BE49-F238E27FC236}">
                <a16:creationId xmlns:a16="http://schemas.microsoft.com/office/drawing/2014/main" id="{927DB565-24E7-4310-99DB-7CE6B9C82A9B}"/>
              </a:ext>
            </a:extLst>
          </p:cNvPr>
          <p:cNvSpPr/>
          <p:nvPr/>
        </p:nvSpPr>
        <p:spPr>
          <a:xfrm>
            <a:off x="1761622" y="4736892"/>
            <a:ext cx="6542929" cy="71714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000" dirty="0">
                <a:solidFill>
                  <a:schemeClr val="tx1"/>
                </a:solidFill>
                <a:ea typeface="Calibri" panose="020F0502020204030204" pitchFamily="34" charset="0"/>
                <a:cs typeface="Times New Roman" panose="02020603050405020304" pitchFamily="18" charset="0"/>
              </a:rPr>
              <a:t>At the beginning of the chapter, what time of the day was it? How do you know?</a:t>
            </a:r>
            <a:r>
              <a:rPr lang="en-GB" sz="1600" dirty="0">
                <a:solidFill>
                  <a:schemeClr val="tx1"/>
                </a:solidFill>
                <a:ea typeface="Calibri" panose="020F0502020204030204" pitchFamily="34" charset="0"/>
                <a:cs typeface="Times New Roman" panose="02020603050405020304" pitchFamily="18" charset="0"/>
              </a:rPr>
              <a:t> </a:t>
            </a:r>
            <a:r>
              <a:rPr lang="en-GB" sz="1400" dirty="0">
                <a:solidFill>
                  <a:schemeClr val="tx1"/>
                </a:solidFill>
                <a:latin typeface="Calibri (body)"/>
                <a:ea typeface="Calibri" panose="020F0502020204030204" pitchFamily="34" charset="0"/>
                <a:cs typeface="Times New Roman" panose="02020603050405020304" pitchFamily="18" charset="0"/>
              </a:rPr>
              <a:t>(p.17)</a:t>
            </a:r>
          </a:p>
        </p:txBody>
      </p:sp>
      <p:sp>
        <p:nvSpPr>
          <p:cNvPr id="7" name="Rectangle: Rounded Corners 3">
            <a:extLst>
              <a:ext uri="{FF2B5EF4-FFF2-40B4-BE49-F238E27FC236}">
                <a16:creationId xmlns:a16="http://schemas.microsoft.com/office/drawing/2014/main" id="{927DB565-24E7-4310-99DB-7CE6B9C82A9B}"/>
              </a:ext>
            </a:extLst>
          </p:cNvPr>
          <p:cNvSpPr/>
          <p:nvPr/>
        </p:nvSpPr>
        <p:spPr>
          <a:xfrm>
            <a:off x="1765211" y="2561728"/>
            <a:ext cx="4905412" cy="52501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What was Magnus’ father famous for? </a:t>
            </a:r>
            <a:r>
              <a:rPr lang="en-GB" dirty="0">
                <a:solidFill>
                  <a:schemeClr val="tx1"/>
                </a:solidFill>
              </a:rPr>
              <a:t>(p.19)</a:t>
            </a:r>
            <a:endParaRPr lang="en-GB" sz="2400" dirty="0">
              <a:solidFill>
                <a:schemeClr val="tx1"/>
              </a:solidFill>
              <a:latin typeface="Comic Sans MS" panose="030F0702030302020204" pitchFamily="66" charset="0"/>
            </a:endParaRPr>
          </a:p>
        </p:txBody>
      </p:sp>
      <p:pic>
        <p:nvPicPr>
          <p:cNvPr id="8" name="Picture 7">
            <a:extLst>
              <a:ext uri="{FF2B5EF4-FFF2-40B4-BE49-F238E27FC236}">
                <a16:creationId xmlns:a16="http://schemas.microsoft.com/office/drawing/2014/main" id="{FEFCE452-CF87-4DEA-9A85-6A82BE4D58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683" y="4881554"/>
            <a:ext cx="1370520" cy="1370520"/>
          </a:xfrm>
          <a:prstGeom prst="rect">
            <a:avLst/>
          </a:prstGeom>
        </p:spPr>
      </p:pic>
      <p:sp>
        <p:nvSpPr>
          <p:cNvPr id="9" name="Rectangle: Rounded Corners 3">
            <a:extLst>
              <a:ext uri="{FF2B5EF4-FFF2-40B4-BE49-F238E27FC236}">
                <a16:creationId xmlns:a16="http://schemas.microsoft.com/office/drawing/2014/main" id="{927DB565-24E7-4310-99DB-7CE6B9C82A9B}"/>
              </a:ext>
            </a:extLst>
          </p:cNvPr>
          <p:cNvSpPr/>
          <p:nvPr/>
        </p:nvSpPr>
        <p:spPr>
          <a:xfrm>
            <a:off x="1761623" y="710376"/>
            <a:ext cx="6273105" cy="45720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What does it mean if you ‘</a:t>
            </a:r>
            <a:r>
              <a:rPr lang="en-GB" sz="2000" i="1" dirty="0">
                <a:solidFill>
                  <a:schemeClr val="tx1"/>
                </a:solidFill>
              </a:rPr>
              <a:t>don’t suffer fools gladly</a:t>
            </a:r>
            <a:r>
              <a:rPr lang="en-GB" sz="2000" dirty="0">
                <a:solidFill>
                  <a:schemeClr val="tx1"/>
                </a:solidFill>
              </a:rPr>
              <a:t>’? (p.21)</a:t>
            </a:r>
          </a:p>
        </p:txBody>
      </p:sp>
      <p:sp>
        <p:nvSpPr>
          <p:cNvPr id="11" name="Rectangle: Rounded Corners 3">
            <a:extLst>
              <a:ext uri="{FF2B5EF4-FFF2-40B4-BE49-F238E27FC236}">
                <a16:creationId xmlns:a16="http://schemas.microsoft.com/office/drawing/2014/main" id="{927DB565-24E7-4310-99DB-7CE6B9C82A9B}"/>
              </a:ext>
            </a:extLst>
          </p:cNvPr>
          <p:cNvSpPr/>
          <p:nvPr/>
        </p:nvSpPr>
        <p:spPr>
          <a:xfrm>
            <a:off x="1761622" y="3169815"/>
            <a:ext cx="7970859" cy="51261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Find and copy the names of two buildings that surrounded the farm.</a:t>
            </a:r>
            <a:r>
              <a:rPr lang="en-GB" sz="2200" dirty="0">
                <a:solidFill>
                  <a:schemeClr val="tx1"/>
                </a:solidFill>
              </a:rPr>
              <a:t> </a:t>
            </a:r>
            <a:r>
              <a:rPr lang="en-GB" dirty="0">
                <a:solidFill>
                  <a:schemeClr val="tx1"/>
                </a:solidFill>
              </a:rPr>
              <a:t>(p.22)</a:t>
            </a:r>
            <a:endParaRPr lang="en-GB" dirty="0">
              <a:solidFill>
                <a:schemeClr val="tx1"/>
              </a:solidFill>
              <a:latin typeface="Comic Sans MS" panose="030F0702030302020204" pitchFamily="66" charset="0"/>
            </a:endParaRPr>
          </a:p>
        </p:txBody>
      </p:sp>
      <p:sp>
        <p:nvSpPr>
          <p:cNvPr id="15" name="Rectangle: Rounded Corners 3">
            <a:extLst>
              <a:ext uri="{FF2B5EF4-FFF2-40B4-BE49-F238E27FC236}">
                <a16:creationId xmlns:a16="http://schemas.microsoft.com/office/drawing/2014/main" id="{927DB565-24E7-4310-99DB-7CE6B9C82A9B}"/>
              </a:ext>
            </a:extLst>
          </p:cNvPr>
          <p:cNvSpPr/>
          <p:nvPr/>
        </p:nvSpPr>
        <p:spPr>
          <a:xfrm>
            <a:off x="1773323" y="3751654"/>
            <a:ext cx="5209367" cy="53561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Where did Magnus’s father own land? </a:t>
            </a:r>
            <a:r>
              <a:rPr lang="en-GB" dirty="0">
                <a:solidFill>
                  <a:schemeClr val="tx1"/>
                </a:solidFill>
              </a:rPr>
              <a:t>(p.23)</a:t>
            </a:r>
            <a:endParaRPr lang="en-GB" dirty="0">
              <a:solidFill>
                <a:schemeClr val="tx1"/>
              </a:solidFill>
              <a:latin typeface="Comic Sans MS" panose="030F0702030302020204" pitchFamily="66" charset="0"/>
            </a:endParaRPr>
          </a:p>
        </p:txBody>
      </p:sp>
      <p:sp>
        <p:nvSpPr>
          <p:cNvPr id="12" name="Rectangle: Rounded Corners 3">
            <a:extLst>
              <a:ext uri="{FF2B5EF4-FFF2-40B4-BE49-F238E27FC236}">
                <a16:creationId xmlns:a16="http://schemas.microsoft.com/office/drawing/2014/main" id="{927DB565-24E7-4310-99DB-7CE6B9C82A9B}"/>
              </a:ext>
            </a:extLst>
          </p:cNvPr>
          <p:cNvSpPr/>
          <p:nvPr/>
        </p:nvSpPr>
        <p:spPr>
          <a:xfrm>
            <a:off x="1761623" y="5566814"/>
            <a:ext cx="5778430" cy="57247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ea typeface="Calibri" panose="020F0502020204030204" pitchFamily="34" charset="0"/>
                <a:cs typeface="Times New Roman" panose="02020603050405020304" pitchFamily="18" charset="0"/>
              </a:rPr>
              <a:t>Why was it considered bad to see a messenger?</a:t>
            </a:r>
            <a:r>
              <a:rPr lang="en-GB" sz="2000" dirty="0">
                <a:ea typeface="Calibri" panose="020F0502020204030204" pitchFamily="34" charset="0"/>
                <a:cs typeface="Times New Roman" panose="02020603050405020304" pitchFamily="18" charset="0"/>
              </a:rPr>
              <a:t> </a:t>
            </a:r>
            <a:r>
              <a:rPr lang="en-GB" dirty="0">
                <a:solidFill>
                  <a:schemeClr val="tx1"/>
                </a:solidFill>
                <a:ea typeface="Calibri" panose="020F0502020204030204" pitchFamily="34" charset="0"/>
                <a:cs typeface="Times New Roman" panose="02020603050405020304" pitchFamily="18" charset="0"/>
              </a:rPr>
              <a:t>(p.19)</a:t>
            </a:r>
            <a:endParaRPr lang="en-GB" sz="2200" dirty="0">
              <a:solidFill>
                <a:schemeClr val="tx1"/>
              </a:solidFill>
            </a:endParaRPr>
          </a:p>
        </p:txBody>
      </p:sp>
      <p:pic>
        <p:nvPicPr>
          <p:cNvPr id="13" name="Picture 12"/>
          <p:cNvPicPr>
            <a:picLocks noChangeAspect="1"/>
          </p:cNvPicPr>
          <p:nvPr/>
        </p:nvPicPr>
        <p:blipFill>
          <a:blip r:embed="rId5"/>
          <a:stretch>
            <a:fillRect/>
          </a:stretch>
        </p:blipFill>
        <p:spPr>
          <a:xfrm>
            <a:off x="9786663" y="3169815"/>
            <a:ext cx="2405336" cy="3688184"/>
          </a:xfrm>
          <a:prstGeom prst="rect">
            <a:avLst/>
          </a:prstGeom>
        </p:spPr>
      </p:pic>
    </p:spTree>
    <p:extLst>
      <p:ext uri="{BB962C8B-B14F-4D97-AF65-F5344CB8AC3E}">
        <p14:creationId xmlns:p14="http://schemas.microsoft.com/office/powerpoint/2010/main" val="2518494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7032205-FDDB-4782-B9B3-D7EC932EE59F}"/>
              </a:ext>
            </a:extLst>
          </p:cNvPr>
          <p:cNvSpPr/>
          <p:nvPr/>
        </p:nvSpPr>
        <p:spPr>
          <a:xfrm>
            <a:off x="1773381" y="617767"/>
            <a:ext cx="8416023" cy="76414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4654E1A3-4E9D-48DF-B6C6-E8C1A08D66DE}"/>
              </a:ext>
            </a:extLst>
          </p:cNvPr>
          <p:cNvSpPr txBox="1"/>
          <p:nvPr/>
        </p:nvSpPr>
        <p:spPr>
          <a:xfrm>
            <a:off x="1773380" y="765937"/>
            <a:ext cx="8416023" cy="523220"/>
          </a:xfrm>
          <a:prstGeom prst="rect">
            <a:avLst/>
          </a:prstGeom>
          <a:noFill/>
        </p:spPr>
        <p:txBody>
          <a:bodyPr wrap="square" rtlCol="0">
            <a:spAutoFit/>
          </a:bodyPr>
          <a:lstStyle/>
          <a:p>
            <a:pPr algn="ctr"/>
            <a:r>
              <a:rPr lang="en-GB" sz="2800" dirty="0"/>
              <a:t>Summarise this chapter in no more than two sentences.</a:t>
            </a:r>
            <a:endParaRPr lang="en-GB" sz="8800" dirty="0"/>
          </a:p>
        </p:txBody>
      </p:sp>
      <p:pic>
        <p:nvPicPr>
          <p:cNvPr id="7" name="Picture 2" descr="Pencil Free Download Clip Art Images｜Illusto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822" y="407338"/>
            <a:ext cx="1178864" cy="11788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540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2690" y="0"/>
            <a:ext cx="9019310" cy="6849039"/>
          </a:xfrm>
          <a:prstGeom prst="rect">
            <a:avLst/>
          </a:prstGeom>
        </p:spPr>
      </p:pic>
      <p:sp>
        <p:nvSpPr>
          <p:cNvPr id="5" name="Rounded Rectangular Callout 4"/>
          <p:cNvSpPr/>
          <p:nvPr/>
        </p:nvSpPr>
        <p:spPr>
          <a:xfrm>
            <a:off x="193964" y="207818"/>
            <a:ext cx="2743200" cy="1593273"/>
          </a:xfrm>
          <a:prstGeom prst="wedgeRoundRectCallout">
            <a:avLst>
              <a:gd name="adj1" fmla="val -48106"/>
              <a:gd name="adj2" fmla="val 78152"/>
              <a:gd name="adj3" fmla="val 16667"/>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t>Where did the Anglo-Saxons come from?</a:t>
            </a:r>
          </a:p>
        </p:txBody>
      </p:sp>
      <p:sp>
        <p:nvSpPr>
          <p:cNvPr id="6" name="Rectangle 5"/>
          <p:cNvSpPr/>
          <p:nvPr/>
        </p:nvSpPr>
        <p:spPr>
          <a:xfrm>
            <a:off x="83124" y="2937164"/>
            <a:ext cx="2978726" cy="382385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n-GB" dirty="0">
                <a:solidFill>
                  <a:srgbClr val="202124"/>
                </a:solidFill>
                <a:latin typeface="arial" panose="020B0604020202020204" pitchFamily="34" charset="0"/>
              </a:rPr>
              <a:t>Anglo-Saxons came from many places all over Europe including </a:t>
            </a:r>
          </a:p>
          <a:p>
            <a:r>
              <a:rPr lang="en-GB" b="1" dirty="0">
                <a:solidFill>
                  <a:srgbClr val="202124"/>
                </a:solidFill>
                <a:latin typeface="arial" panose="020B0604020202020204" pitchFamily="34" charset="0"/>
              </a:rPr>
              <a:t>Denmark, Germany and the Netherlands</a:t>
            </a:r>
            <a:r>
              <a:rPr lang="en-GB" dirty="0">
                <a:solidFill>
                  <a:srgbClr val="202124"/>
                </a:solidFill>
                <a:latin typeface="arial" panose="020B0604020202020204" pitchFamily="34" charset="0"/>
              </a:rPr>
              <a:t>. They were known at the time as Jutes, Angles and Saxons. They lived in Britain between 410 AD and 1066 AD settling in the country after the Romans left following the collapse of the Roman Empire.</a:t>
            </a:r>
            <a:endParaRPr lang="en-GB" dirty="0"/>
          </a:p>
        </p:txBody>
      </p:sp>
    </p:spTree>
    <p:extLst>
      <p:ext uri="{BB962C8B-B14F-4D97-AF65-F5344CB8AC3E}">
        <p14:creationId xmlns:p14="http://schemas.microsoft.com/office/powerpoint/2010/main" val="3977447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466336" y="590142"/>
            <a:ext cx="5272311" cy="1002890"/>
          </a:xfrm>
          <a:prstGeom prst="roundRect">
            <a:avLst/>
          </a:prstGeom>
          <a:solidFill>
            <a:schemeClr val="tx1"/>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u="sng" dirty="0">
                <a:solidFill>
                  <a:schemeClr val="bg1"/>
                </a:solidFill>
                <a:latin typeface="Comic Sans MS" panose="030F0702030302020204" pitchFamily="66" charset="0"/>
              </a:rPr>
              <a:t>Tricky Vocabulary</a:t>
            </a:r>
            <a:endParaRPr lang="en-GB" b="1" u="sng" dirty="0">
              <a:solidFill>
                <a:schemeClr val="bg1"/>
              </a:solidFill>
              <a:latin typeface="Comic Sans MS" panose="030F0702030302020204" pitchFamily="66" charset="0"/>
            </a:endParaRPr>
          </a:p>
        </p:txBody>
      </p:sp>
      <p:sp>
        <p:nvSpPr>
          <p:cNvPr id="3" name="Rounded Rectangle 2"/>
          <p:cNvSpPr/>
          <p:nvPr/>
        </p:nvSpPr>
        <p:spPr>
          <a:xfrm>
            <a:off x="2917049" y="2561258"/>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7200" dirty="0">
                <a:solidFill>
                  <a:schemeClr val="tx1"/>
                </a:solidFill>
                <a:latin typeface="Comic Sans MS" panose="030F0702030302020204" pitchFamily="66" charset="0"/>
              </a:rPr>
              <a:t>stallion</a:t>
            </a:r>
          </a:p>
        </p:txBody>
      </p:sp>
      <p:sp>
        <p:nvSpPr>
          <p:cNvPr id="4" name="Rounded Rectangle 3"/>
          <p:cNvSpPr/>
          <p:nvPr/>
        </p:nvSpPr>
        <p:spPr>
          <a:xfrm>
            <a:off x="2908765" y="2561258"/>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9600" dirty="0">
                <a:solidFill>
                  <a:schemeClr val="tx1"/>
                </a:solidFill>
                <a:latin typeface="Comic Sans MS" panose="030F0702030302020204" pitchFamily="66" charset="0"/>
              </a:rPr>
              <a:t>moustache</a:t>
            </a:r>
          </a:p>
        </p:txBody>
      </p:sp>
      <p:sp>
        <p:nvSpPr>
          <p:cNvPr id="5" name="Rounded Rectangle 4"/>
          <p:cNvSpPr/>
          <p:nvPr/>
        </p:nvSpPr>
        <p:spPr>
          <a:xfrm>
            <a:off x="2915827" y="2579043"/>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9600" dirty="0">
                <a:solidFill>
                  <a:schemeClr val="tx1"/>
                </a:solidFill>
                <a:latin typeface="Comic Sans MS" panose="030F0702030302020204" pitchFamily="66" charset="0"/>
              </a:rPr>
              <a:t>Earl</a:t>
            </a:r>
          </a:p>
        </p:txBody>
      </p:sp>
      <p:sp>
        <p:nvSpPr>
          <p:cNvPr id="6" name="Rounded Rectangle 5"/>
          <p:cNvSpPr/>
          <p:nvPr/>
        </p:nvSpPr>
        <p:spPr>
          <a:xfrm>
            <a:off x="2914605" y="2585935"/>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8800" dirty="0">
                <a:solidFill>
                  <a:schemeClr val="tx1"/>
                </a:solidFill>
                <a:latin typeface="Comic Sans MS" panose="030F0702030302020204" pitchFamily="66" charset="0"/>
              </a:rPr>
              <a:t>raider</a:t>
            </a:r>
          </a:p>
        </p:txBody>
      </p:sp>
      <p:sp>
        <p:nvSpPr>
          <p:cNvPr id="7" name="Rounded Rectangle 6"/>
          <p:cNvSpPr/>
          <p:nvPr/>
        </p:nvSpPr>
        <p:spPr>
          <a:xfrm>
            <a:off x="2914605" y="2561258"/>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8000" dirty="0">
                <a:solidFill>
                  <a:schemeClr val="tx1"/>
                </a:solidFill>
                <a:latin typeface="Comic Sans MS" panose="030F0702030302020204" pitchFamily="66" charset="0"/>
              </a:rPr>
              <a:t>skirmish</a:t>
            </a:r>
          </a:p>
        </p:txBody>
      </p:sp>
      <p:sp>
        <p:nvSpPr>
          <p:cNvPr id="8" name="Rounded Rectangle 7"/>
          <p:cNvSpPr/>
          <p:nvPr/>
        </p:nvSpPr>
        <p:spPr>
          <a:xfrm>
            <a:off x="2908764" y="2561258"/>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9600" dirty="0">
                <a:solidFill>
                  <a:schemeClr val="tx1"/>
                </a:solidFill>
                <a:latin typeface="Comic Sans MS" panose="030F0702030302020204" pitchFamily="66" charset="0"/>
              </a:rPr>
              <a:t>palisade</a:t>
            </a:r>
          </a:p>
        </p:txBody>
      </p:sp>
      <p:sp>
        <p:nvSpPr>
          <p:cNvPr id="9" name="Rounded Rectangle 8"/>
          <p:cNvSpPr/>
          <p:nvPr/>
        </p:nvSpPr>
        <p:spPr>
          <a:xfrm>
            <a:off x="2915827" y="2568150"/>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8000" dirty="0">
                <a:solidFill>
                  <a:schemeClr val="tx1"/>
                </a:solidFill>
                <a:latin typeface="Comic Sans MS" panose="030F0702030302020204" pitchFamily="66" charset="0"/>
              </a:rPr>
              <a:t>furrows</a:t>
            </a:r>
          </a:p>
        </p:txBody>
      </p:sp>
      <p:sp>
        <p:nvSpPr>
          <p:cNvPr id="10" name="Rounded Rectangle 9"/>
          <p:cNvSpPr/>
          <p:nvPr/>
        </p:nvSpPr>
        <p:spPr>
          <a:xfrm>
            <a:off x="2902924" y="2579043"/>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9600" dirty="0">
                <a:solidFill>
                  <a:schemeClr val="tx1"/>
                </a:solidFill>
                <a:latin typeface="Comic Sans MS" panose="030F0702030302020204" pitchFamily="66" charset="0"/>
              </a:rPr>
              <a:t>swath</a:t>
            </a:r>
          </a:p>
        </p:txBody>
      </p:sp>
    </p:spTree>
    <p:extLst>
      <p:ext uri="{BB962C8B-B14F-4D97-AF65-F5344CB8AC3E}">
        <p14:creationId xmlns:p14="http://schemas.microsoft.com/office/powerpoint/2010/main" val="27487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927DB565-24E7-4310-99DB-7CE6B9C82A9B}"/>
              </a:ext>
            </a:extLst>
          </p:cNvPr>
          <p:cNvSpPr/>
          <p:nvPr/>
        </p:nvSpPr>
        <p:spPr>
          <a:xfrm>
            <a:off x="225083" y="196948"/>
            <a:ext cx="4036255" cy="98341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D29E87A4-12AF-4D25-B73C-26EFDC1BF253}"/>
              </a:ext>
            </a:extLst>
          </p:cNvPr>
          <p:cNvSpPr txBox="1"/>
          <p:nvPr/>
        </p:nvSpPr>
        <p:spPr>
          <a:xfrm>
            <a:off x="429064" y="287813"/>
            <a:ext cx="3832274" cy="892552"/>
          </a:xfrm>
          <a:prstGeom prst="rect">
            <a:avLst/>
          </a:prstGeom>
          <a:noFill/>
        </p:spPr>
        <p:txBody>
          <a:bodyPr wrap="square" rtlCol="0">
            <a:spAutoFit/>
          </a:bodyPr>
          <a:lstStyle/>
          <a:p>
            <a:r>
              <a:rPr lang="en-GB" sz="3200" b="1" u="sng" dirty="0">
                <a:solidFill>
                  <a:srgbClr val="FF0000"/>
                </a:solidFill>
              </a:rPr>
              <a:t>Vocabulary </a:t>
            </a:r>
          </a:p>
          <a:p>
            <a:r>
              <a:rPr lang="en-GB" sz="2000" dirty="0"/>
              <a:t>Can you match up the </a:t>
            </a:r>
            <a:r>
              <a:rPr lang="en-GB" sz="2000" b="1" u="sng" dirty="0">
                <a:solidFill>
                  <a:srgbClr val="FF0000"/>
                </a:solidFill>
              </a:rPr>
              <a:t>synonyms.</a:t>
            </a:r>
            <a:endParaRPr lang="en-GB" sz="2000" dirty="0"/>
          </a:p>
        </p:txBody>
      </p:sp>
      <p:pic>
        <p:nvPicPr>
          <p:cNvPr id="7" name="Picture 6">
            <a:extLst>
              <a:ext uri="{FF2B5EF4-FFF2-40B4-BE49-F238E27FC236}">
                <a16:creationId xmlns:a16="http://schemas.microsoft.com/office/drawing/2014/main" id="{5897EEE7-5C29-45A1-A807-91A09F303F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26263" y="196948"/>
            <a:ext cx="1250719" cy="1250719"/>
          </a:xfrm>
          <a:prstGeom prst="rect">
            <a:avLst/>
          </a:prstGeom>
        </p:spPr>
      </p:pic>
      <p:sp>
        <p:nvSpPr>
          <p:cNvPr id="8" name="Rectangle: Rounded Corners 7">
            <a:extLst>
              <a:ext uri="{FF2B5EF4-FFF2-40B4-BE49-F238E27FC236}">
                <a16:creationId xmlns:a16="http://schemas.microsoft.com/office/drawing/2014/main" id="{D7265BE9-43B6-4BAD-98B8-F17365CA0DE4}"/>
              </a:ext>
            </a:extLst>
          </p:cNvPr>
          <p:cNvSpPr/>
          <p:nvPr/>
        </p:nvSpPr>
        <p:spPr>
          <a:xfrm>
            <a:off x="429064" y="2725935"/>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BDBA472-0AE4-4BAE-B559-A760657F5BBA}"/>
              </a:ext>
            </a:extLst>
          </p:cNvPr>
          <p:cNvSpPr txBox="1"/>
          <p:nvPr/>
        </p:nvSpPr>
        <p:spPr>
          <a:xfrm>
            <a:off x="548640" y="2993222"/>
            <a:ext cx="2658794" cy="523220"/>
          </a:xfrm>
          <a:prstGeom prst="rect">
            <a:avLst/>
          </a:prstGeom>
          <a:noFill/>
        </p:spPr>
        <p:txBody>
          <a:bodyPr wrap="square" rtlCol="0">
            <a:spAutoFit/>
          </a:bodyPr>
          <a:lstStyle/>
          <a:p>
            <a:pPr algn="ctr"/>
            <a:r>
              <a:rPr lang="en-GB" sz="2800" dirty="0"/>
              <a:t>warrior</a:t>
            </a:r>
          </a:p>
        </p:txBody>
      </p:sp>
      <p:sp>
        <p:nvSpPr>
          <p:cNvPr id="10" name="Rectangle: Rounded Corners 9">
            <a:extLst>
              <a:ext uri="{FF2B5EF4-FFF2-40B4-BE49-F238E27FC236}">
                <a16:creationId xmlns:a16="http://schemas.microsoft.com/office/drawing/2014/main" id="{6461E9BC-A9DE-4416-B09C-BCD9D0789E89}"/>
              </a:ext>
            </a:extLst>
          </p:cNvPr>
          <p:cNvSpPr/>
          <p:nvPr/>
        </p:nvSpPr>
        <p:spPr>
          <a:xfrm>
            <a:off x="429064" y="4118637"/>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C9D61E8C-7610-4B26-981C-9E109A5395DE}"/>
              </a:ext>
            </a:extLst>
          </p:cNvPr>
          <p:cNvSpPr txBox="1"/>
          <p:nvPr/>
        </p:nvSpPr>
        <p:spPr>
          <a:xfrm>
            <a:off x="548640" y="4416777"/>
            <a:ext cx="2658794" cy="523220"/>
          </a:xfrm>
          <a:prstGeom prst="rect">
            <a:avLst/>
          </a:prstGeom>
          <a:noFill/>
        </p:spPr>
        <p:txBody>
          <a:bodyPr wrap="square" rtlCol="0">
            <a:spAutoFit/>
          </a:bodyPr>
          <a:lstStyle/>
          <a:p>
            <a:pPr algn="ctr"/>
            <a:r>
              <a:rPr lang="en-GB" sz="2800" dirty="0"/>
              <a:t>chaos</a:t>
            </a:r>
          </a:p>
        </p:txBody>
      </p:sp>
      <p:sp>
        <p:nvSpPr>
          <p:cNvPr id="12" name="Rectangle: Rounded Corners 11">
            <a:extLst>
              <a:ext uri="{FF2B5EF4-FFF2-40B4-BE49-F238E27FC236}">
                <a16:creationId xmlns:a16="http://schemas.microsoft.com/office/drawing/2014/main" id="{D9B19B8C-126F-4BDD-BF75-2C3524503E05}"/>
              </a:ext>
            </a:extLst>
          </p:cNvPr>
          <p:cNvSpPr/>
          <p:nvPr/>
        </p:nvSpPr>
        <p:spPr>
          <a:xfrm>
            <a:off x="429064" y="5511339"/>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38C48876-1AFB-47A7-A3CC-C1DC6E09D297}"/>
              </a:ext>
            </a:extLst>
          </p:cNvPr>
          <p:cNvSpPr txBox="1"/>
          <p:nvPr/>
        </p:nvSpPr>
        <p:spPr>
          <a:xfrm>
            <a:off x="594359" y="5812436"/>
            <a:ext cx="2658794" cy="523220"/>
          </a:xfrm>
          <a:prstGeom prst="rect">
            <a:avLst/>
          </a:prstGeom>
          <a:noFill/>
        </p:spPr>
        <p:txBody>
          <a:bodyPr wrap="square" rtlCol="0">
            <a:spAutoFit/>
          </a:bodyPr>
          <a:lstStyle/>
          <a:p>
            <a:pPr algn="ctr"/>
            <a:r>
              <a:rPr lang="en-GB" sz="2800" dirty="0"/>
              <a:t>campaign</a:t>
            </a:r>
          </a:p>
        </p:txBody>
      </p:sp>
      <p:sp>
        <p:nvSpPr>
          <p:cNvPr id="14" name="Rectangle: Rounded Corners 13">
            <a:extLst>
              <a:ext uri="{FF2B5EF4-FFF2-40B4-BE49-F238E27FC236}">
                <a16:creationId xmlns:a16="http://schemas.microsoft.com/office/drawing/2014/main" id="{657D0FF5-342E-4D59-9F27-534B722D7E93}"/>
              </a:ext>
            </a:extLst>
          </p:cNvPr>
          <p:cNvSpPr/>
          <p:nvPr/>
        </p:nvSpPr>
        <p:spPr>
          <a:xfrm>
            <a:off x="4261338" y="2725935"/>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77D12CDA-8CEF-457A-A427-2431AC9BC4C1}"/>
              </a:ext>
            </a:extLst>
          </p:cNvPr>
          <p:cNvSpPr txBox="1"/>
          <p:nvPr/>
        </p:nvSpPr>
        <p:spPr>
          <a:xfrm>
            <a:off x="4426634" y="3027032"/>
            <a:ext cx="2658794" cy="523220"/>
          </a:xfrm>
          <a:prstGeom prst="rect">
            <a:avLst/>
          </a:prstGeom>
          <a:noFill/>
        </p:spPr>
        <p:txBody>
          <a:bodyPr wrap="square" rtlCol="0">
            <a:spAutoFit/>
          </a:bodyPr>
          <a:lstStyle/>
          <a:p>
            <a:pPr algn="ctr"/>
            <a:r>
              <a:rPr lang="en-GB" sz="2800" dirty="0"/>
              <a:t>forgive</a:t>
            </a:r>
          </a:p>
        </p:txBody>
      </p:sp>
      <p:sp>
        <p:nvSpPr>
          <p:cNvPr id="16" name="Rectangle: Rounded Corners 15">
            <a:extLst>
              <a:ext uri="{FF2B5EF4-FFF2-40B4-BE49-F238E27FC236}">
                <a16:creationId xmlns:a16="http://schemas.microsoft.com/office/drawing/2014/main" id="{E8DAB341-0215-439C-AC19-128238A25C41}"/>
              </a:ext>
            </a:extLst>
          </p:cNvPr>
          <p:cNvSpPr/>
          <p:nvPr/>
        </p:nvSpPr>
        <p:spPr>
          <a:xfrm>
            <a:off x="8093612" y="2697800"/>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3DAB3B6C-4518-4FF9-ADED-7E3CB7EF07CB}"/>
              </a:ext>
            </a:extLst>
          </p:cNvPr>
          <p:cNvSpPr txBox="1"/>
          <p:nvPr/>
        </p:nvSpPr>
        <p:spPr>
          <a:xfrm>
            <a:off x="8213188" y="2965087"/>
            <a:ext cx="2658794" cy="523220"/>
          </a:xfrm>
          <a:prstGeom prst="rect">
            <a:avLst/>
          </a:prstGeom>
          <a:noFill/>
        </p:spPr>
        <p:txBody>
          <a:bodyPr wrap="square" rtlCol="0">
            <a:spAutoFit/>
          </a:bodyPr>
          <a:lstStyle/>
          <a:p>
            <a:pPr algn="ctr"/>
            <a:r>
              <a:rPr lang="en-GB" sz="2800" dirty="0"/>
              <a:t>grand</a:t>
            </a:r>
          </a:p>
        </p:txBody>
      </p:sp>
      <p:sp>
        <p:nvSpPr>
          <p:cNvPr id="18" name="Rectangle: Rounded Corners 17">
            <a:extLst>
              <a:ext uri="{FF2B5EF4-FFF2-40B4-BE49-F238E27FC236}">
                <a16:creationId xmlns:a16="http://schemas.microsoft.com/office/drawing/2014/main" id="{9FF47675-3456-41E8-96B3-5A480C2B5D5E}"/>
              </a:ext>
            </a:extLst>
          </p:cNvPr>
          <p:cNvSpPr/>
          <p:nvPr/>
        </p:nvSpPr>
        <p:spPr>
          <a:xfrm>
            <a:off x="4261338" y="4177626"/>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Rounded Corners 19">
            <a:extLst>
              <a:ext uri="{FF2B5EF4-FFF2-40B4-BE49-F238E27FC236}">
                <a16:creationId xmlns:a16="http://schemas.microsoft.com/office/drawing/2014/main" id="{B0642801-F4FB-4E3C-93F0-9125DD7A7E2E}"/>
              </a:ext>
            </a:extLst>
          </p:cNvPr>
          <p:cNvSpPr/>
          <p:nvPr/>
        </p:nvSpPr>
        <p:spPr>
          <a:xfrm>
            <a:off x="4261338" y="5511339"/>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20">
            <a:extLst>
              <a:ext uri="{FF2B5EF4-FFF2-40B4-BE49-F238E27FC236}">
                <a16:creationId xmlns:a16="http://schemas.microsoft.com/office/drawing/2014/main" id="{03BF8644-5860-4514-BF0E-2C9CF87034BE}"/>
              </a:ext>
            </a:extLst>
          </p:cNvPr>
          <p:cNvSpPr txBox="1"/>
          <p:nvPr/>
        </p:nvSpPr>
        <p:spPr>
          <a:xfrm>
            <a:off x="4464044" y="5778626"/>
            <a:ext cx="2658794" cy="523220"/>
          </a:xfrm>
          <a:prstGeom prst="rect">
            <a:avLst/>
          </a:prstGeom>
          <a:noFill/>
        </p:spPr>
        <p:txBody>
          <a:bodyPr wrap="square" rtlCol="0">
            <a:spAutoFit/>
          </a:bodyPr>
          <a:lstStyle/>
          <a:p>
            <a:pPr algn="ctr"/>
            <a:r>
              <a:rPr lang="en-GB" sz="2800" dirty="0"/>
              <a:t>magnificent</a:t>
            </a:r>
          </a:p>
        </p:txBody>
      </p:sp>
      <p:sp>
        <p:nvSpPr>
          <p:cNvPr id="22" name="Rectangle: Rounded Corners 21">
            <a:extLst>
              <a:ext uri="{FF2B5EF4-FFF2-40B4-BE49-F238E27FC236}">
                <a16:creationId xmlns:a16="http://schemas.microsoft.com/office/drawing/2014/main" id="{9A92943E-1D79-4186-812E-AA075B6E32BD}"/>
              </a:ext>
            </a:extLst>
          </p:cNvPr>
          <p:cNvSpPr/>
          <p:nvPr/>
        </p:nvSpPr>
        <p:spPr>
          <a:xfrm>
            <a:off x="8092440" y="4149490"/>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D5064E02-8B97-4756-A96A-EAB771E8CB94}"/>
              </a:ext>
            </a:extLst>
          </p:cNvPr>
          <p:cNvSpPr txBox="1"/>
          <p:nvPr/>
        </p:nvSpPr>
        <p:spPr>
          <a:xfrm>
            <a:off x="8212016" y="4416777"/>
            <a:ext cx="2658794" cy="523220"/>
          </a:xfrm>
          <a:prstGeom prst="rect">
            <a:avLst/>
          </a:prstGeom>
          <a:noFill/>
        </p:spPr>
        <p:txBody>
          <a:bodyPr wrap="square" rtlCol="0">
            <a:spAutoFit/>
          </a:bodyPr>
          <a:lstStyle/>
          <a:p>
            <a:pPr algn="ctr"/>
            <a:r>
              <a:rPr lang="en-GB" sz="2800" dirty="0"/>
              <a:t>crusade</a:t>
            </a:r>
          </a:p>
        </p:txBody>
      </p:sp>
      <p:sp>
        <p:nvSpPr>
          <p:cNvPr id="24" name="Rectangle: Rounded Corners 23">
            <a:extLst>
              <a:ext uri="{FF2B5EF4-FFF2-40B4-BE49-F238E27FC236}">
                <a16:creationId xmlns:a16="http://schemas.microsoft.com/office/drawing/2014/main" id="{85682F63-8152-4E4E-9D8B-3264BC643388}"/>
              </a:ext>
            </a:extLst>
          </p:cNvPr>
          <p:cNvSpPr/>
          <p:nvPr/>
        </p:nvSpPr>
        <p:spPr>
          <a:xfrm>
            <a:off x="8092440" y="5511339"/>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9A5EC7FA-4988-4C03-89BA-B67184F5F94D}"/>
              </a:ext>
            </a:extLst>
          </p:cNvPr>
          <p:cNvSpPr txBox="1"/>
          <p:nvPr/>
        </p:nvSpPr>
        <p:spPr>
          <a:xfrm>
            <a:off x="8212016" y="5778626"/>
            <a:ext cx="2658794" cy="523220"/>
          </a:xfrm>
          <a:prstGeom prst="rect">
            <a:avLst/>
          </a:prstGeom>
          <a:noFill/>
        </p:spPr>
        <p:txBody>
          <a:bodyPr wrap="square" rtlCol="0">
            <a:spAutoFit/>
          </a:bodyPr>
          <a:lstStyle/>
          <a:p>
            <a:pPr algn="ctr"/>
            <a:r>
              <a:rPr lang="en-GB" sz="2800" dirty="0"/>
              <a:t>excuse</a:t>
            </a:r>
          </a:p>
        </p:txBody>
      </p:sp>
      <p:sp>
        <p:nvSpPr>
          <p:cNvPr id="26" name="Rectangle: Rounded Corners 7">
            <a:extLst>
              <a:ext uri="{FF2B5EF4-FFF2-40B4-BE49-F238E27FC236}">
                <a16:creationId xmlns:a16="http://schemas.microsoft.com/office/drawing/2014/main" id="{D7265BE9-43B6-4BAD-98B8-F17365CA0DE4}"/>
              </a:ext>
            </a:extLst>
          </p:cNvPr>
          <p:cNvSpPr/>
          <p:nvPr/>
        </p:nvSpPr>
        <p:spPr>
          <a:xfrm>
            <a:off x="429064" y="1364086"/>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7BDBA472-0AE4-4BAE-B559-A760657F5BBA}"/>
              </a:ext>
            </a:extLst>
          </p:cNvPr>
          <p:cNvSpPr txBox="1"/>
          <p:nvPr/>
        </p:nvSpPr>
        <p:spPr>
          <a:xfrm>
            <a:off x="548640" y="1674273"/>
            <a:ext cx="2658794" cy="523220"/>
          </a:xfrm>
          <a:prstGeom prst="rect">
            <a:avLst/>
          </a:prstGeom>
          <a:noFill/>
        </p:spPr>
        <p:txBody>
          <a:bodyPr wrap="square" rtlCol="0">
            <a:spAutoFit/>
          </a:bodyPr>
          <a:lstStyle/>
          <a:p>
            <a:pPr algn="ctr"/>
            <a:r>
              <a:rPr lang="en-GB" sz="2800" dirty="0"/>
              <a:t>messenger</a:t>
            </a:r>
          </a:p>
        </p:txBody>
      </p:sp>
      <p:sp>
        <p:nvSpPr>
          <p:cNvPr id="28" name="Rectangle: Rounded Corners 7">
            <a:extLst>
              <a:ext uri="{FF2B5EF4-FFF2-40B4-BE49-F238E27FC236}">
                <a16:creationId xmlns:a16="http://schemas.microsoft.com/office/drawing/2014/main" id="{D7265BE9-43B6-4BAD-98B8-F17365CA0DE4}"/>
              </a:ext>
            </a:extLst>
          </p:cNvPr>
          <p:cNvSpPr/>
          <p:nvPr/>
        </p:nvSpPr>
        <p:spPr>
          <a:xfrm>
            <a:off x="4261339" y="1345935"/>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TextBox 28">
            <a:extLst>
              <a:ext uri="{FF2B5EF4-FFF2-40B4-BE49-F238E27FC236}">
                <a16:creationId xmlns:a16="http://schemas.microsoft.com/office/drawing/2014/main" id="{7BDBA472-0AE4-4BAE-B559-A760657F5BBA}"/>
              </a:ext>
            </a:extLst>
          </p:cNvPr>
          <p:cNvSpPr txBox="1"/>
          <p:nvPr/>
        </p:nvSpPr>
        <p:spPr>
          <a:xfrm>
            <a:off x="4383633" y="1628362"/>
            <a:ext cx="2658794" cy="523220"/>
          </a:xfrm>
          <a:prstGeom prst="rect">
            <a:avLst/>
          </a:prstGeom>
          <a:noFill/>
        </p:spPr>
        <p:txBody>
          <a:bodyPr wrap="square" rtlCol="0">
            <a:spAutoFit/>
          </a:bodyPr>
          <a:lstStyle/>
          <a:p>
            <a:pPr algn="ctr"/>
            <a:r>
              <a:rPr lang="en-GB" sz="2800" dirty="0"/>
              <a:t>soldier</a:t>
            </a:r>
          </a:p>
        </p:txBody>
      </p:sp>
      <p:sp>
        <p:nvSpPr>
          <p:cNvPr id="30" name="Rectangle: Rounded Corners 15">
            <a:extLst>
              <a:ext uri="{FF2B5EF4-FFF2-40B4-BE49-F238E27FC236}">
                <a16:creationId xmlns:a16="http://schemas.microsoft.com/office/drawing/2014/main" id="{E8DAB341-0215-439C-AC19-128238A25C41}"/>
              </a:ext>
            </a:extLst>
          </p:cNvPr>
          <p:cNvSpPr/>
          <p:nvPr/>
        </p:nvSpPr>
        <p:spPr>
          <a:xfrm>
            <a:off x="8047894" y="1345935"/>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3DAB3B6C-4518-4FF9-ADED-7E3CB7EF07CB}"/>
              </a:ext>
            </a:extLst>
          </p:cNvPr>
          <p:cNvSpPr txBox="1"/>
          <p:nvPr/>
        </p:nvSpPr>
        <p:spPr>
          <a:xfrm>
            <a:off x="8167469" y="1640931"/>
            <a:ext cx="2658794" cy="523220"/>
          </a:xfrm>
          <a:prstGeom prst="rect">
            <a:avLst/>
          </a:prstGeom>
          <a:noFill/>
        </p:spPr>
        <p:txBody>
          <a:bodyPr wrap="square" rtlCol="0">
            <a:spAutoFit/>
          </a:bodyPr>
          <a:lstStyle/>
          <a:p>
            <a:pPr algn="ctr"/>
            <a:r>
              <a:rPr lang="en-GB" sz="2800" dirty="0"/>
              <a:t>disarray</a:t>
            </a:r>
          </a:p>
        </p:txBody>
      </p:sp>
      <p:sp>
        <p:nvSpPr>
          <p:cNvPr id="32" name="TextBox 31">
            <a:extLst>
              <a:ext uri="{FF2B5EF4-FFF2-40B4-BE49-F238E27FC236}">
                <a16:creationId xmlns:a16="http://schemas.microsoft.com/office/drawing/2014/main" id="{C9D61E8C-7610-4B26-981C-9E109A5395DE}"/>
              </a:ext>
            </a:extLst>
          </p:cNvPr>
          <p:cNvSpPr txBox="1"/>
          <p:nvPr/>
        </p:nvSpPr>
        <p:spPr>
          <a:xfrm>
            <a:off x="4426634" y="4450587"/>
            <a:ext cx="2658794" cy="523220"/>
          </a:xfrm>
          <a:prstGeom prst="rect">
            <a:avLst/>
          </a:prstGeom>
          <a:noFill/>
        </p:spPr>
        <p:txBody>
          <a:bodyPr wrap="square" rtlCol="0">
            <a:spAutoFit/>
          </a:bodyPr>
          <a:lstStyle/>
          <a:p>
            <a:pPr algn="ctr"/>
            <a:r>
              <a:rPr lang="en-GB" sz="2800" dirty="0"/>
              <a:t>go-between</a:t>
            </a:r>
          </a:p>
        </p:txBody>
      </p:sp>
    </p:spTree>
    <p:extLst>
      <p:ext uri="{BB962C8B-B14F-4D97-AF65-F5344CB8AC3E}">
        <p14:creationId xmlns:p14="http://schemas.microsoft.com/office/powerpoint/2010/main" val="2163147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927DB565-24E7-4310-99DB-7CE6B9C82A9B}"/>
              </a:ext>
            </a:extLst>
          </p:cNvPr>
          <p:cNvSpPr/>
          <p:nvPr/>
        </p:nvSpPr>
        <p:spPr>
          <a:xfrm>
            <a:off x="225083" y="196948"/>
            <a:ext cx="9481625" cy="67035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D29E87A4-12AF-4D25-B73C-26EFDC1BF253}"/>
              </a:ext>
            </a:extLst>
          </p:cNvPr>
          <p:cNvSpPr txBox="1"/>
          <p:nvPr/>
        </p:nvSpPr>
        <p:spPr>
          <a:xfrm>
            <a:off x="429064" y="287813"/>
            <a:ext cx="9277644" cy="523220"/>
          </a:xfrm>
          <a:prstGeom prst="rect">
            <a:avLst/>
          </a:prstGeom>
          <a:noFill/>
        </p:spPr>
        <p:txBody>
          <a:bodyPr wrap="square" rtlCol="0">
            <a:spAutoFit/>
          </a:bodyPr>
          <a:lstStyle/>
          <a:p>
            <a:r>
              <a:rPr lang="en-GB" sz="2800" dirty="0">
                <a:solidFill>
                  <a:srgbClr val="FF0000"/>
                </a:solidFill>
              </a:rPr>
              <a:t>ANSWERS:</a:t>
            </a:r>
          </a:p>
        </p:txBody>
      </p:sp>
      <p:pic>
        <p:nvPicPr>
          <p:cNvPr id="7" name="Picture 6">
            <a:extLst>
              <a:ext uri="{FF2B5EF4-FFF2-40B4-BE49-F238E27FC236}">
                <a16:creationId xmlns:a16="http://schemas.microsoft.com/office/drawing/2014/main" id="{5897EEE7-5C29-45A1-A807-91A09F303F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70810" y="134585"/>
            <a:ext cx="1067628" cy="1067628"/>
          </a:xfrm>
          <a:prstGeom prst="rect">
            <a:avLst/>
          </a:prstGeom>
        </p:spPr>
      </p:pic>
      <p:sp>
        <p:nvSpPr>
          <p:cNvPr id="8" name="Rectangle: Rounded Corners 7">
            <a:extLst>
              <a:ext uri="{FF2B5EF4-FFF2-40B4-BE49-F238E27FC236}">
                <a16:creationId xmlns:a16="http://schemas.microsoft.com/office/drawing/2014/main" id="{D7265BE9-43B6-4BAD-98B8-F17365CA0DE4}"/>
              </a:ext>
            </a:extLst>
          </p:cNvPr>
          <p:cNvSpPr/>
          <p:nvPr/>
        </p:nvSpPr>
        <p:spPr>
          <a:xfrm>
            <a:off x="429064" y="2518117"/>
            <a:ext cx="2989385" cy="1125415"/>
          </a:xfrm>
          <a:prstGeom prst="round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BDBA472-0AE4-4BAE-B559-A760657F5BBA}"/>
              </a:ext>
            </a:extLst>
          </p:cNvPr>
          <p:cNvSpPr txBox="1"/>
          <p:nvPr/>
        </p:nvSpPr>
        <p:spPr>
          <a:xfrm>
            <a:off x="548640" y="2785404"/>
            <a:ext cx="2658794" cy="523220"/>
          </a:xfrm>
          <a:prstGeom prst="rect">
            <a:avLst/>
          </a:prstGeom>
          <a:noFill/>
        </p:spPr>
        <p:txBody>
          <a:bodyPr wrap="square" rtlCol="0">
            <a:spAutoFit/>
          </a:bodyPr>
          <a:lstStyle/>
          <a:p>
            <a:pPr algn="ctr"/>
            <a:r>
              <a:rPr lang="en-GB" sz="2800" dirty="0"/>
              <a:t>warrior</a:t>
            </a:r>
          </a:p>
        </p:txBody>
      </p:sp>
      <p:sp>
        <p:nvSpPr>
          <p:cNvPr id="10" name="Rectangle: Rounded Corners 9">
            <a:extLst>
              <a:ext uri="{FF2B5EF4-FFF2-40B4-BE49-F238E27FC236}">
                <a16:creationId xmlns:a16="http://schemas.microsoft.com/office/drawing/2014/main" id="{6461E9BC-A9DE-4416-B09C-BCD9D0789E89}"/>
              </a:ext>
            </a:extLst>
          </p:cNvPr>
          <p:cNvSpPr/>
          <p:nvPr/>
        </p:nvSpPr>
        <p:spPr>
          <a:xfrm>
            <a:off x="8092440" y="3896751"/>
            <a:ext cx="2989385" cy="1125415"/>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crusade</a:t>
            </a:r>
          </a:p>
        </p:txBody>
      </p:sp>
      <p:sp>
        <p:nvSpPr>
          <p:cNvPr id="12" name="Rectangle: Rounded Corners 11">
            <a:extLst>
              <a:ext uri="{FF2B5EF4-FFF2-40B4-BE49-F238E27FC236}">
                <a16:creationId xmlns:a16="http://schemas.microsoft.com/office/drawing/2014/main" id="{D9B19B8C-126F-4BDD-BF75-2C3524503E05}"/>
              </a:ext>
            </a:extLst>
          </p:cNvPr>
          <p:cNvSpPr/>
          <p:nvPr/>
        </p:nvSpPr>
        <p:spPr>
          <a:xfrm>
            <a:off x="429064" y="5303521"/>
            <a:ext cx="2989385" cy="1125415"/>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38C48876-1AFB-47A7-A3CC-C1DC6E09D297}"/>
              </a:ext>
            </a:extLst>
          </p:cNvPr>
          <p:cNvSpPr txBox="1"/>
          <p:nvPr/>
        </p:nvSpPr>
        <p:spPr>
          <a:xfrm>
            <a:off x="548640" y="5570808"/>
            <a:ext cx="2658794" cy="523220"/>
          </a:xfrm>
          <a:prstGeom prst="rect">
            <a:avLst/>
          </a:prstGeom>
          <a:noFill/>
        </p:spPr>
        <p:txBody>
          <a:bodyPr wrap="square" rtlCol="0">
            <a:spAutoFit/>
          </a:bodyPr>
          <a:lstStyle/>
          <a:p>
            <a:pPr algn="ctr"/>
            <a:r>
              <a:rPr lang="en-GB" sz="2800" dirty="0"/>
              <a:t>campaign</a:t>
            </a:r>
          </a:p>
        </p:txBody>
      </p:sp>
      <p:sp>
        <p:nvSpPr>
          <p:cNvPr id="14" name="Rectangle: Rounded Corners 13">
            <a:extLst>
              <a:ext uri="{FF2B5EF4-FFF2-40B4-BE49-F238E27FC236}">
                <a16:creationId xmlns:a16="http://schemas.microsoft.com/office/drawing/2014/main" id="{657D0FF5-342E-4D59-9F27-534B722D7E93}"/>
              </a:ext>
            </a:extLst>
          </p:cNvPr>
          <p:cNvSpPr/>
          <p:nvPr/>
        </p:nvSpPr>
        <p:spPr>
          <a:xfrm>
            <a:off x="4261338" y="2518117"/>
            <a:ext cx="2989385" cy="1125415"/>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77D12CDA-8CEF-457A-A427-2431AC9BC4C1}"/>
              </a:ext>
            </a:extLst>
          </p:cNvPr>
          <p:cNvSpPr txBox="1"/>
          <p:nvPr/>
        </p:nvSpPr>
        <p:spPr>
          <a:xfrm>
            <a:off x="4426047" y="2785404"/>
            <a:ext cx="2658794" cy="523220"/>
          </a:xfrm>
          <a:prstGeom prst="rect">
            <a:avLst/>
          </a:prstGeom>
          <a:noFill/>
        </p:spPr>
        <p:txBody>
          <a:bodyPr wrap="square" rtlCol="0">
            <a:spAutoFit/>
          </a:bodyPr>
          <a:lstStyle/>
          <a:p>
            <a:pPr algn="ctr"/>
            <a:r>
              <a:rPr lang="en-GB" sz="2800" dirty="0"/>
              <a:t>forgive</a:t>
            </a:r>
          </a:p>
        </p:txBody>
      </p:sp>
      <p:sp>
        <p:nvSpPr>
          <p:cNvPr id="16" name="Rectangle: Rounded Corners 15">
            <a:extLst>
              <a:ext uri="{FF2B5EF4-FFF2-40B4-BE49-F238E27FC236}">
                <a16:creationId xmlns:a16="http://schemas.microsoft.com/office/drawing/2014/main" id="{E8DAB341-0215-439C-AC19-128238A25C41}"/>
              </a:ext>
            </a:extLst>
          </p:cNvPr>
          <p:cNvSpPr/>
          <p:nvPr/>
        </p:nvSpPr>
        <p:spPr>
          <a:xfrm>
            <a:off x="8093612" y="2489982"/>
            <a:ext cx="2989385" cy="1125415"/>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3DAB3B6C-4518-4FF9-ADED-7E3CB7EF07CB}"/>
              </a:ext>
            </a:extLst>
          </p:cNvPr>
          <p:cNvSpPr txBox="1"/>
          <p:nvPr/>
        </p:nvSpPr>
        <p:spPr>
          <a:xfrm>
            <a:off x="8254753" y="2757269"/>
            <a:ext cx="2658794" cy="523220"/>
          </a:xfrm>
          <a:prstGeom prst="rect">
            <a:avLst/>
          </a:prstGeom>
          <a:noFill/>
        </p:spPr>
        <p:txBody>
          <a:bodyPr wrap="square" rtlCol="0">
            <a:spAutoFit/>
          </a:bodyPr>
          <a:lstStyle/>
          <a:p>
            <a:pPr algn="ctr"/>
            <a:r>
              <a:rPr lang="en-GB" sz="2800" dirty="0"/>
              <a:t>grand</a:t>
            </a:r>
          </a:p>
        </p:txBody>
      </p:sp>
      <p:sp>
        <p:nvSpPr>
          <p:cNvPr id="18" name="Rectangle: Rounded Corners 17">
            <a:extLst>
              <a:ext uri="{FF2B5EF4-FFF2-40B4-BE49-F238E27FC236}">
                <a16:creationId xmlns:a16="http://schemas.microsoft.com/office/drawing/2014/main" id="{9FF47675-3456-41E8-96B3-5A480C2B5D5E}"/>
              </a:ext>
            </a:extLst>
          </p:cNvPr>
          <p:cNvSpPr/>
          <p:nvPr/>
        </p:nvSpPr>
        <p:spPr>
          <a:xfrm>
            <a:off x="4261338" y="3969808"/>
            <a:ext cx="2989385" cy="112541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B561AEB2-9B10-4600-BA39-92341B30DED2}"/>
              </a:ext>
            </a:extLst>
          </p:cNvPr>
          <p:cNvSpPr txBox="1"/>
          <p:nvPr/>
        </p:nvSpPr>
        <p:spPr>
          <a:xfrm>
            <a:off x="4426047" y="4242769"/>
            <a:ext cx="2658794" cy="523220"/>
          </a:xfrm>
          <a:prstGeom prst="rect">
            <a:avLst/>
          </a:prstGeom>
          <a:noFill/>
        </p:spPr>
        <p:txBody>
          <a:bodyPr wrap="square" rtlCol="0">
            <a:spAutoFit/>
          </a:bodyPr>
          <a:lstStyle/>
          <a:p>
            <a:pPr algn="ctr"/>
            <a:r>
              <a:rPr lang="en-GB" sz="2800" dirty="0"/>
              <a:t>go-between</a:t>
            </a:r>
          </a:p>
        </p:txBody>
      </p:sp>
      <p:sp>
        <p:nvSpPr>
          <p:cNvPr id="20" name="Rectangle: Rounded Corners 19">
            <a:extLst>
              <a:ext uri="{FF2B5EF4-FFF2-40B4-BE49-F238E27FC236}">
                <a16:creationId xmlns:a16="http://schemas.microsoft.com/office/drawing/2014/main" id="{B0642801-F4FB-4E3C-93F0-9125DD7A7E2E}"/>
              </a:ext>
            </a:extLst>
          </p:cNvPr>
          <p:cNvSpPr/>
          <p:nvPr/>
        </p:nvSpPr>
        <p:spPr>
          <a:xfrm>
            <a:off x="8083754" y="5295421"/>
            <a:ext cx="2989385" cy="112541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Rounded Corners 21">
            <a:extLst>
              <a:ext uri="{FF2B5EF4-FFF2-40B4-BE49-F238E27FC236}">
                <a16:creationId xmlns:a16="http://schemas.microsoft.com/office/drawing/2014/main" id="{9A92943E-1D79-4186-812E-AA075B6E32BD}"/>
              </a:ext>
            </a:extLst>
          </p:cNvPr>
          <p:cNvSpPr/>
          <p:nvPr/>
        </p:nvSpPr>
        <p:spPr>
          <a:xfrm>
            <a:off x="383344" y="3941671"/>
            <a:ext cx="2989385" cy="112541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a:extLst>
              <a:ext uri="{FF2B5EF4-FFF2-40B4-BE49-F238E27FC236}">
                <a16:creationId xmlns:a16="http://schemas.microsoft.com/office/drawing/2014/main" id="{D5064E02-8B97-4756-A96A-EAB771E8CB94}"/>
              </a:ext>
            </a:extLst>
          </p:cNvPr>
          <p:cNvSpPr txBox="1"/>
          <p:nvPr/>
        </p:nvSpPr>
        <p:spPr>
          <a:xfrm>
            <a:off x="594359" y="4242769"/>
            <a:ext cx="2658794" cy="523220"/>
          </a:xfrm>
          <a:prstGeom prst="rect">
            <a:avLst/>
          </a:prstGeom>
          <a:noFill/>
        </p:spPr>
        <p:txBody>
          <a:bodyPr wrap="square" rtlCol="0">
            <a:spAutoFit/>
          </a:bodyPr>
          <a:lstStyle/>
          <a:p>
            <a:pPr algn="ctr"/>
            <a:r>
              <a:rPr lang="en-GB" sz="2800" dirty="0"/>
              <a:t>chaos</a:t>
            </a:r>
          </a:p>
        </p:txBody>
      </p:sp>
      <p:sp>
        <p:nvSpPr>
          <p:cNvPr id="24" name="Rectangle: Rounded Corners 23">
            <a:extLst>
              <a:ext uri="{FF2B5EF4-FFF2-40B4-BE49-F238E27FC236}">
                <a16:creationId xmlns:a16="http://schemas.microsoft.com/office/drawing/2014/main" id="{85682F63-8152-4E4E-9D8B-3264BC643388}"/>
              </a:ext>
            </a:extLst>
          </p:cNvPr>
          <p:cNvSpPr/>
          <p:nvPr/>
        </p:nvSpPr>
        <p:spPr>
          <a:xfrm>
            <a:off x="4261338" y="5317044"/>
            <a:ext cx="2989385" cy="1125415"/>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9A5EC7FA-4988-4C03-89BA-B67184F5F94D}"/>
              </a:ext>
            </a:extLst>
          </p:cNvPr>
          <p:cNvSpPr txBox="1"/>
          <p:nvPr/>
        </p:nvSpPr>
        <p:spPr>
          <a:xfrm>
            <a:off x="8212016" y="5570808"/>
            <a:ext cx="2658794" cy="523220"/>
          </a:xfrm>
          <a:prstGeom prst="rect">
            <a:avLst/>
          </a:prstGeom>
          <a:noFill/>
        </p:spPr>
        <p:txBody>
          <a:bodyPr wrap="square" rtlCol="0">
            <a:spAutoFit/>
          </a:bodyPr>
          <a:lstStyle/>
          <a:p>
            <a:pPr algn="ctr"/>
            <a:r>
              <a:rPr lang="en-GB" sz="2800" dirty="0"/>
              <a:t>excuse</a:t>
            </a:r>
          </a:p>
        </p:txBody>
      </p:sp>
      <p:sp>
        <p:nvSpPr>
          <p:cNvPr id="26" name="Rectangle: Rounded Corners 7">
            <a:extLst>
              <a:ext uri="{FF2B5EF4-FFF2-40B4-BE49-F238E27FC236}">
                <a16:creationId xmlns:a16="http://schemas.microsoft.com/office/drawing/2014/main" id="{D7265BE9-43B6-4BAD-98B8-F17365CA0DE4}"/>
              </a:ext>
            </a:extLst>
          </p:cNvPr>
          <p:cNvSpPr/>
          <p:nvPr/>
        </p:nvSpPr>
        <p:spPr>
          <a:xfrm>
            <a:off x="429064" y="1202213"/>
            <a:ext cx="2989385" cy="112541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7BDBA472-0AE4-4BAE-B559-A760657F5BBA}"/>
              </a:ext>
            </a:extLst>
          </p:cNvPr>
          <p:cNvSpPr txBox="1"/>
          <p:nvPr/>
        </p:nvSpPr>
        <p:spPr>
          <a:xfrm>
            <a:off x="594359" y="1503310"/>
            <a:ext cx="2658794" cy="523220"/>
          </a:xfrm>
          <a:prstGeom prst="rect">
            <a:avLst/>
          </a:prstGeom>
          <a:noFill/>
        </p:spPr>
        <p:txBody>
          <a:bodyPr wrap="square" rtlCol="0">
            <a:spAutoFit/>
          </a:bodyPr>
          <a:lstStyle/>
          <a:p>
            <a:pPr algn="ctr"/>
            <a:r>
              <a:rPr lang="en-GB" sz="2800" dirty="0"/>
              <a:t>messenger</a:t>
            </a:r>
          </a:p>
        </p:txBody>
      </p:sp>
      <p:sp>
        <p:nvSpPr>
          <p:cNvPr id="28" name="Rectangle: Rounded Corners 7">
            <a:extLst>
              <a:ext uri="{FF2B5EF4-FFF2-40B4-BE49-F238E27FC236}">
                <a16:creationId xmlns:a16="http://schemas.microsoft.com/office/drawing/2014/main" id="{D7265BE9-43B6-4BAD-98B8-F17365CA0DE4}"/>
              </a:ext>
            </a:extLst>
          </p:cNvPr>
          <p:cNvSpPr/>
          <p:nvPr/>
        </p:nvSpPr>
        <p:spPr>
          <a:xfrm>
            <a:off x="4261338" y="1202213"/>
            <a:ext cx="2989385" cy="1125415"/>
          </a:xfrm>
          <a:prstGeom prst="round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7BDBA472-0AE4-4BAE-B559-A760657F5BBA}"/>
              </a:ext>
            </a:extLst>
          </p:cNvPr>
          <p:cNvSpPr txBox="1"/>
          <p:nvPr/>
        </p:nvSpPr>
        <p:spPr>
          <a:xfrm>
            <a:off x="4426047" y="1477877"/>
            <a:ext cx="2658794" cy="523220"/>
          </a:xfrm>
          <a:prstGeom prst="rect">
            <a:avLst/>
          </a:prstGeom>
          <a:noFill/>
        </p:spPr>
        <p:txBody>
          <a:bodyPr wrap="square" rtlCol="0">
            <a:spAutoFit/>
          </a:bodyPr>
          <a:lstStyle/>
          <a:p>
            <a:pPr algn="ctr"/>
            <a:r>
              <a:rPr lang="en-GB" sz="2800" dirty="0"/>
              <a:t>soldier</a:t>
            </a:r>
          </a:p>
        </p:txBody>
      </p:sp>
      <p:sp>
        <p:nvSpPr>
          <p:cNvPr id="30" name="Rectangle: Rounded Corners 15">
            <a:extLst>
              <a:ext uri="{FF2B5EF4-FFF2-40B4-BE49-F238E27FC236}">
                <a16:creationId xmlns:a16="http://schemas.microsoft.com/office/drawing/2014/main" id="{E8DAB341-0215-439C-AC19-128238A25C41}"/>
              </a:ext>
            </a:extLst>
          </p:cNvPr>
          <p:cNvSpPr/>
          <p:nvPr/>
        </p:nvSpPr>
        <p:spPr>
          <a:xfrm>
            <a:off x="8092440" y="1202427"/>
            <a:ext cx="2989385" cy="112541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3DAB3B6C-4518-4FF9-ADED-7E3CB7EF07CB}"/>
              </a:ext>
            </a:extLst>
          </p:cNvPr>
          <p:cNvSpPr txBox="1"/>
          <p:nvPr/>
        </p:nvSpPr>
        <p:spPr>
          <a:xfrm>
            <a:off x="8253581" y="1497424"/>
            <a:ext cx="2658794" cy="523220"/>
          </a:xfrm>
          <a:prstGeom prst="rect">
            <a:avLst/>
          </a:prstGeom>
          <a:noFill/>
        </p:spPr>
        <p:txBody>
          <a:bodyPr wrap="square" rtlCol="0">
            <a:spAutoFit/>
          </a:bodyPr>
          <a:lstStyle/>
          <a:p>
            <a:pPr algn="ctr"/>
            <a:r>
              <a:rPr lang="en-GB" sz="2800" dirty="0"/>
              <a:t>disarray</a:t>
            </a:r>
          </a:p>
        </p:txBody>
      </p:sp>
      <p:sp>
        <p:nvSpPr>
          <p:cNvPr id="21" name="TextBox 20">
            <a:extLst>
              <a:ext uri="{FF2B5EF4-FFF2-40B4-BE49-F238E27FC236}">
                <a16:creationId xmlns:a16="http://schemas.microsoft.com/office/drawing/2014/main" id="{03BF8644-5860-4514-BF0E-2C9CF87034BE}"/>
              </a:ext>
            </a:extLst>
          </p:cNvPr>
          <p:cNvSpPr txBox="1"/>
          <p:nvPr/>
        </p:nvSpPr>
        <p:spPr>
          <a:xfrm>
            <a:off x="4455308" y="5584663"/>
            <a:ext cx="2658794" cy="523220"/>
          </a:xfrm>
          <a:prstGeom prst="rect">
            <a:avLst/>
          </a:prstGeom>
          <a:noFill/>
        </p:spPr>
        <p:txBody>
          <a:bodyPr wrap="square" rtlCol="0">
            <a:spAutoFit/>
          </a:bodyPr>
          <a:lstStyle/>
          <a:p>
            <a:pPr algn="ctr"/>
            <a:r>
              <a:rPr lang="en-GB" sz="2800" dirty="0"/>
              <a:t>magnificent</a:t>
            </a:r>
          </a:p>
        </p:txBody>
      </p:sp>
    </p:spTree>
    <p:extLst>
      <p:ext uri="{BB962C8B-B14F-4D97-AF65-F5344CB8AC3E}">
        <p14:creationId xmlns:p14="http://schemas.microsoft.com/office/powerpoint/2010/main" val="2075955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ance | Elden Ring Wik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196" y="3545059"/>
            <a:ext cx="2920135" cy="292013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065285" y="6131358"/>
            <a:ext cx="2507673" cy="523220"/>
          </a:xfrm>
          <a:prstGeom prst="rect">
            <a:avLst/>
          </a:prstGeom>
          <a:noFill/>
        </p:spPr>
        <p:txBody>
          <a:bodyPr wrap="square" rtlCol="0">
            <a:spAutoFit/>
          </a:bodyPr>
          <a:lstStyle/>
          <a:p>
            <a:r>
              <a:rPr lang="en-GB" sz="2800" dirty="0"/>
              <a:t>lance</a:t>
            </a:r>
            <a:endParaRPr lang="en-GB" dirty="0"/>
          </a:p>
        </p:txBody>
      </p:sp>
      <p:pic>
        <p:nvPicPr>
          <p:cNvPr id="1028" name="Picture 4" descr="Larp Armor Anglo Saxon Sutton Hoo Helmet Cosplay Helmet - Etsy U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28584" y="2855768"/>
            <a:ext cx="2615477" cy="312939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210800" y="5941974"/>
            <a:ext cx="1496291" cy="523220"/>
          </a:xfrm>
          <a:prstGeom prst="rect">
            <a:avLst/>
          </a:prstGeom>
          <a:noFill/>
        </p:spPr>
        <p:txBody>
          <a:bodyPr wrap="square" rtlCol="0">
            <a:spAutoFit/>
          </a:bodyPr>
          <a:lstStyle/>
          <a:p>
            <a:r>
              <a:rPr lang="en-GB" sz="2800" dirty="0"/>
              <a:t>helmet</a:t>
            </a:r>
            <a:endParaRPr lang="en-GB" dirty="0"/>
          </a:p>
        </p:txBody>
      </p:sp>
      <p:pic>
        <p:nvPicPr>
          <p:cNvPr id="1030" name="Picture 6" descr="English Historical Fiction Authors: Weapons and Warfare in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5251" y="3514584"/>
            <a:ext cx="2857500" cy="28575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892348" y="5941974"/>
            <a:ext cx="1496291" cy="523220"/>
          </a:xfrm>
          <a:prstGeom prst="rect">
            <a:avLst/>
          </a:prstGeom>
          <a:noFill/>
        </p:spPr>
        <p:txBody>
          <a:bodyPr wrap="square" rtlCol="0">
            <a:spAutoFit/>
          </a:bodyPr>
          <a:lstStyle/>
          <a:p>
            <a:r>
              <a:rPr lang="en-GB" sz="2800" dirty="0"/>
              <a:t>spear</a:t>
            </a:r>
            <a:endParaRPr lang="en-GB" dirty="0"/>
          </a:p>
        </p:txBody>
      </p:sp>
      <p:pic>
        <p:nvPicPr>
          <p:cNvPr id="1032" name="Picture 8" descr="Pin on Blood, Guts, Gore, and Dragon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7907" y="303394"/>
            <a:ext cx="2847975" cy="160972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5625180" y="525108"/>
            <a:ext cx="1496291" cy="523220"/>
          </a:xfrm>
          <a:prstGeom prst="rect">
            <a:avLst/>
          </a:prstGeom>
          <a:noFill/>
        </p:spPr>
        <p:txBody>
          <a:bodyPr wrap="square" rtlCol="0">
            <a:spAutoFit/>
          </a:bodyPr>
          <a:lstStyle/>
          <a:p>
            <a:r>
              <a:rPr lang="en-GB" sz="2800" dirty="0"/>
              <a:t>axe</a:t>
            </a:r>
            <a:endParaRPr lang="en-GB" dirty="0"/>
          </a:p>
        </p:txBody>
      </p:sp>
      <p:pic>
        <p:nvPicPr>
          <p:cNvPr id="1034" name="Picture 10" descr="Buy Anglo Saxon Shield Replica | TTS"/>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8388639" y="66496"/>
            <a:ext cx="2083522" cy="208352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10406494" y="1605203"/>
            <a:ext cx="1496291" cy="523220"/>
          </a:xfrm>
          <a:prstGeom prst="rect">
            <a:avLst/>
          </a:prstGeom>
          <a:noFill/>
        </p:spPr>
        <p:txBody>
          <a:bodyPr wrap="square" rtlCol="0">
            <a:spAutoFit/>
          </a:bodyPr>
          <a:lstStyle/>
          <a:p>
            <a:r>
              <a:rPr lang="en-GB" sz="2800" dirty="0"/>
              <a:t>shield</a:t>
            </a:r>
            <a:endParaRPr lang="en-GB" dirty="0"/>
          </a:p>
        </p:txBody>
      </p:sp>
      <p:pic>
        <p:nvPicPr>
          <p:cNvPr id="1036" name="Picture 12" descr="Chainmail - The Oldest Form of Armour | The Knight Blo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469" y="199881"/>
            <a:ext cx="2247270" cy="3011342"/>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383038" y="3211223"/>
            <a:ext cx="2507673" cy="523220"/>
          </a:xfrm>
          <a:prstGeom prst="rect">
            <a:avLst/>
          </a:prstGeom>
          <a:noFill/>
        </p:spPr>
        <p:txBody>
          <a:bodyPr wrap="square" rtlCol="0">
            <a:spAutoFit/>
          </a:bodyPr>
          <a:lstStyle/>
          <a:p>
            <a:r>
              <a:rPr lang="en-GB" sz="2800" dirty="0"/>
              <a:t>chain mail</a:t>
            </a:r>
            <a:endParaRPr lang="en-GB" dirty="0"/>
          </a:p>
        </p:txBody>
      </p:sp>
      <p:pic>
        <p:nvPicPr>
          <p:cNvPr id="1038" name="Picture 14" descr="Anglo-Saxon Weapons by Timothy Ricci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36150" y="2367133"/>
            <a:ext cx="3953555" cy="2637993"/>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3938298" y="5045022"/>
            <a:ext cx="2435028" cy="523220"/>
          </a:xfrm>
          <a:prstGeom prst="rect">
            <a:avLst/>
          </a:prstGeom>
          <a:noFill/>
        </p:spPr>
        <p:txBody>
          <a:bodyPr wrap="square" rtlCol="0">
            <a:spAutoFit/>
          </a:bodyPr>
          <a:lstStyle/>
          <a:p>
            <a:r>
              <a:rPr lang="en-GB" sz="2800" dirty="0"/>
              <a:t>bow &amp; arrow</a:t>
            </a:r>
            <a:endParaRPr lang="en-GB" dirty="0"/>
          </a:p>
        </p:txBody>
      </p:sp>
    </p:spTree>
    <p:extLst>
      <p:ext uri="{BB962C8B-B14F-4D97-AF65-F5344CB8AC3E}">
        <p14:creationId xmlns:p14="http://schemas.microsoft.com/office/powerpoint/2010/main" val="254000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090" y="1020885"/>
            <a:ext cx="10598728" cy="461665"/>
          </a:xfrm>
          <a:prstGeom prst="rect">
            <a:avLst/>
          </a:prstGeom>
        </p:spPr>
        <p:txBody>
          <a:bodyPr wrap="square">
            <a:spAutoFit/>
          </a:bodyPr>
          <a:lstStyle/>
          <a:p>
            <a:r>
              <a:rPr lang="en-GB" sz="2400" dirty="0">
                <a:latin typeface="CenturyGothic"/>
              </a:rPr>
              <a:t>E) </a:t>
            </a:r>
            <a:r>
              <a:rPr lang="en-GB" sz="2400" dirty="0"/>
              <a:t>What is a messenger?</a:t>
            </a:r>
            <a:r>
              <a:rPr lang="en-GB" dirty="0"/>
              <a:t> (p.17)</a:t>
            </a:r>
            <a:endParaRPr lang="en-GB" sz="2400" dirty="0">
              <a:latin typeface="CenturyGothic"/>
            </a:endParaRPr>
          </a:p>
        </p:txBody>
      </p:sp>
      <p:sp>
        <p:nvSpPr>
          <p:cNvPr id="4" name="Rectangle 3"/>
          <p:cNvSpPr/>
          <p:nvPr/>
        </p:nvSpPr>
        <p:spPr>
          <a:xfrm>
            <a:off x="277089" y="3204164"/>
            <a:ext cx="11222183" cy="461665"/>
          </a:xfrm>
          <a:prstGeom prst="rect">
            <a:avLst/>
          </a:prstGeom>
        </p:spPr>
        <p:txBody>
          <a:bodyPr wrap="square">
            <a:spAutoFit/>
          </a:bodyPr>
          <a:lstStyle/>
          <a:p>
            <a:r>
              <a:rPr lang="en-GB" sz="2200" dirty="0">
                <a:latin typeface="Calibri (body)"/>
                <a:cs typeface="Calibri" panose="020F0502020204030204" pitchFamily="34" charset="0"/>
              </a:rPr>
              <a:t>E) </a:t>
            </a:r>
            <a:r>
              <a:rPr lang="en-GB" sz="2400" dirty="0"/>
              <a:t>Find and copy a word which means the same as ‘</a:t>
            </a:r>
            <a:r>
              <a:rPr lang="en-GB" sz="2400" i="1" dirty="0"/>
              <a:t>running</a:t>
            </a:r>
            <a:r>
              <a:rPr lang="en-GB" sz="2400" dirty="0"/>
              <a:t>’. </a:t>
            </a:r>
            <a:r>
              <a:rPr lang="en-GB" sz="1600" dirty="0">
                <a:latin typeface="Calibri (body)"/>
                <a:cs typeface="Calibri" panose="020F0502020204030204" pitchFamily="34" charset="0"/>
              </a:rPr>
              <a:t>(p.20)</a:t>
            </a:r>
            <a:endParaRPr lang="en-GB" sz="2200" dirty="0">
              <a:latin typeface="Calibri (body)"/>
              <a:cs typeface="Calibri" panose="020F0502020204030204" pitchFamily="34" charset="0"/>
            </a:endParaRPr>
          </a:p>
        </p:txBody>
      </p:sp>
      <p:sp>
        <p:nvSpPr>
          <p:cNvPr id="5" name="Rectangle 4"/>
          <p:cNvSpPr/>
          <p:nvPr/>
        </p:nvSpPr>
        <p:spPr>
          <a:xfrm>
            <a:off x="277089" y="2191937"/>
            <a:ext cx="9712037" cy="461665"/>
          </a:xfrm>
          <a:prstGeom prst="rect">
            <a:avLst/>
          </a:prstGeom>
        </p:spPr>
        <p:txBody>
          <a:bodyPr wrap="square">
            <a:spAutoFit/>
          </a:bodyPr>
          <a:lstStyle/>
          <a:p>
            <a:r>
              <a:rPr lang="en-GB" sz="2400" dirty="0">
                <a:latin typeface="CenturyGothic"/>
              </a:rPr>
              <a:t>E) </a:t>
            </a:r>
            <a:r>
              <a:rPr lang="en-GB" sz="2400" dirty="0"/>
              <a:t>Define ‘</a:t>
            </a:r>
            <a:r>
              <a:rPr lang="en-GB" sz="2400" i="1" dirty="0"/>
              <a:t>colliding</a:t>
            </a:r>
            <a:r>
              <a:rPr lang="en-GB" sz="2400" dirty="0"/>
              <a:t>’.</a:t>
            </a:r>
            <a:r>
              <a:rPr lang="en-GB" sz="1600" dirty="0"/>
              <a:t> (p.20)</a:t>
            </a:r>
            <a:endParaRPr lang="en-GB" sz="2400" dirty="0"/>
          </a:p>
        </p:txBody>
      </p:sp>
      <p:sp>
        <p:nvSpPr>
          <p:cNvPr id="6" name="TextBox 5"/>
          <p:cNvSpPr txBox="1"/>
          <p:nvPr/>
        </p:nvSpPr>
        <p:spPr>
          <a:xfrm>
            <a:off x="568037" y="113875"/>
            <a:ext cx="3560618" cy="1046440"/>
          </a:xfrm>
          <a:prstGeom prst="rect">
            <a:avLst/>
          </a:prstGeom>
          <a:noFill/>
        </p:spPr>
        <p:txBody>
          <a:bodyPr wrap="square" rtlCol="0">
            <a:spAutoFit/>
          </a:bodyPr>
          <a:lstStyle/>
          <a:p>
            <a:r>
              <a:rPr lang="en-GB" sz="4400" b="1" u="sng" dirty="0">
                <a:solidFill>
                  <a:srgbClr val="FF0000"/>
                </a:solidFill>
              </a:rPr>
              <a:t>Vocabulary:</a:t>
            </a:r>
          </a:p>
          <a:p>
            <a:endParaRPr lang="en-GB" dirty="0"/>
          </a:p>
        </p:txBody>
      </p:sp>
      <p:pic>
        <p:nvPicPr>
          <p:cNvPr id="7" name="Picture 6">
            <a:extLst>
              <a:ext uri="{FF2B5EF4-FFF2-40B4-BE49-F238E27FC236}">
                <a16:creationId xmlns:a16="http://schemas.microsoft.com/office/drawing/2014/main" id="{5897EEE7-5C29-45A1-A807-91A09F303F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3075" y="159092"/>
            <a:ext cx="1405797" cy="1405797"/>
          </a:xfrm>
          <a:prstGeom prst="rect">
            <a:avLst/>
          </a:prstGeom>
        </p:spPr>
      </p:pic>
      <p:sp>
        <p:nvSpPr>
          <p:cNvPr id="11" name="Rectangle 10"/>
          <p:cNvSpPr/>
          <p:nvPr/>
        </p:nvSpPr>
        <p:spPr>
          <a:xfrm>
            <a:off x="277089" y="4435508"/>
            <a:ext cx="10861966" cy="461665"/>
          </a:xfrm>
          <a:prstGeom prst="rect">
            <a:avLst/>
          </a:prstGeom>
        </p:spPr>
        <p:txBody>
          <a:bodyPr wrap="square">
            <a:spAutoFit/>
          </a:bodyPr>
          <a:lstStyle/>
          <a:p>
            <a:r>
              <a:rPr lang="en-GB" sz="2200" dirty="0">
                <a:latin typeface="CenturyGothic"/>
              </a:rPr>
              <a:t>E) </a:t>
            </a:r>
            <a:r>
              <a:rPr lang="en-GB" sz="2400" dirty="0"/>
              <a:t>Define ‘</a:t>
            </a:r>
            <a:r>
              <a:rPr lang="en-GB" sz="2400" i="1" dirty="0"/>
              <a:t>rogue</a:t>
            </a:r>
            <a:r>
              <a:rPr lang="en-GB" sz="2400" dirty="0"/>
              <a:t>’? </a:t>
            </a:r>
            <a:r>
              <a:rPr lang="en-GB" sz="1400" dirty="0">
                <a:latin typeface="CenturyGothic"/>
              </a:rPr>
              <a:t>(p.25)</a:t>
            </a:r>
            <a:endParaRPr lang="en-GB" sz="2400" dirty="0">
              <a:latin typeface="CenturyGothic"/>
            </a:endParaRPr>
          </a:p>
        </p:txBody>
      </p:sp>
      <p:sp>
        <p:nvSpPr>
          <p:cNvPr id="8" name="TextBox 7"/>
          <p:cNvSpPr txBox="1"/>
          <p:nvPr/>
        </p:nvSpPr>
        <p:spPr>
          <a:xfrm>
            <a:off x="706582" y="1564889"/>
            <a:ext cx="7703127" cy="369332"/>
          </a:xfrm>
          <a:prstGeom prst="rect">
            <a:avLst/>
          </a:prstGeom>
          <a:noFill/>
        </p:spPr>
        <p:txBody>
          <a:bodyPr wrap="square" rtlCol="0">
            <a:spAutoFit/>
          </a:bodyPr>
          <a:lstStyle/>
          <a:p>
            <a:r>
              <a:rPr lang="en-GB" dirty="0">
                <a:solidFill>
                  <a:srgbClr val="FF0000"/>
                </a:solidFill>
              </a:rPr>
              <a:t>a courier / go-between; someone who delivers a message.</a:t>
            </a:r>
          </a:p>
        </p:txBody>
      </p:sp>
      <p:sp>
        <p:nvSpPr>
          <p:cNvPr id="10" name="TextBox 9"/>
          <p:cNvSpPr txBox="1"/>
          <p:nvPr/>
        </p:nvSpPr>
        <p:spPr>
          <a:xfrm>
            <a:off x="706581" y="2715616"/>
            <a:ext cx="7703127" cy="369332"/>
          </a:xfrm>
          <a:prstGeom prst="rect">
            <a:avLst/>
          </a:prstGeom>
          <a:noFill/>
        </p:spPr>
        <p:txBody>
          <a:bodyPr wrap="square" rtlCol="0">
            <a:spAutoFit/>
          </a:bodyPr>
          <a:lstStyle/>
          <a:p>
            <a:r>
              <a:rPr lang="en-GB" dirty="0">
                <a:solidFill>
                  <a:srgbClr val="FF0000"/>
                </a:solidFill>
              </a:rPr>
              <a:t>hit by accident when moving.</a:t>
            </a:r>
          </a:p>
        </p:txBody>
      </p:sp>
      <p:sp>
        <p:nvSpPr>
          <p:cNvPr id="12" name="TextBox 11"/>
          <p:cNvSpPr txBox="1"/>
          <p:nvPr/>
        </p:nvSpPr>
        <p:spPr>
          <a:xfrm>
            <a:off x="706580" y="3818975"/>
            <a:ext cx="7703127" cy="369332"/>
          </a:xfrm>
          <a:prstGeom prst="rect">
            <a:avLst/>
          </a:prstGeom>
          <a:noFill/>
        </p:spPr>
        <p:txBody>
          <a:bodyPr wrap="square" rtlCol="0">
            <a:spAutoFit/>
          </a:bodyPr>
          <a:lstStyle/>
          <a:p>
            <a:r>
              <a:rPr lang="en-GB" dirty="0">
                <a:solidFill>
                  <a:srgbClr val="FF0000"/>
                </a:solidFill>
              </a:rPr>
              <a:t>dashing.</a:t>
            </a:r>
          </a:p>
        </p:txBody>
      </p:sp>
      <p:sp>
        <p:nvSpPr>
          <p:cNvPr id="13" name="TextBox 12"/>
          <p:cNvSpPr txBox="1"/>
          <p:nvPr/>
        </p:nvSpPr>
        <p:spPr>
          <a:xfrm>
            <a:off x="734292" y="5028443"/>
            <a:ext cx="9074726" cy="369332"/>
          </a:xfrm>
          <a:prstGeom prst="rect">
            <a:avLst/>
          </a:prstGeom>
          <a:noFill/>
        </p:spPr>
        <p:txBody>
          <a:bodyPr wrap="square" rtlCol="0">
            <a:spAutoFit/>
          </a:bodyPr>
          <a:lstStyle/>
          <a:p>
            <a:r>
              <a:rPr lang="en-GB" dirty="0">
                <a:solidFill>
                  <a:srgbClr val="FF0000"/>
                </a:solidFill>
              </a:rPr>
              <a:t>a person whose behaviour one disapproves of but who is nonetheless likeable or attractive.</a:t>
            </a:r>
          </a:p>
        </p:txBody>
      </p:sp>
      <p:sp>
        <p:nvSpPr>
          <p:cNvPr id="16" name="Rectangle 15"/>
          <p:cNvSpPr/>
          <p:nvPr/>
        </p:nvSpPr>
        <p:spPr>
          <a:xfrm>
            <a:off x="277089" y="5668574"/>
            <a:ext cx="8853055" cy="461665"/>
          </a:xfrm>
          <a:prstGeom prst="rect">
            <a:avLst/>
          </a:prstGeom>
        </p:spPr>
        <p:txBody>
          <a:bodyPr wrap="square">
            <a:spAutoFit/>
          </a:bodyPr>
          <a:lstStyle/>
          <a:p>
            <a:r>
              <a:rPr lang="en-GB" sz="2400" dirty="0">
                <a:latin typeface="CenturyGothic"/>
              </a:rPr>
              <a:t>E)</a:t>
            </a:r>
            <a:r>
              <a:rPr lang="en-GB" sz="2400" dirty="0"/>
              <a:t> What is a ‘</a:t>
            </a:r>
            <a:r>
              <a:rPr lang="en-GB" sz="2400" i="1" dirty="0"/>
              <a:t>skirmish</a:t>
            </a:r>
            <a:r>
              <a:rPr lang="en-GB" sz="2400" dirty="0"/>
              <a:t>’? </a:t>
            </a:r>
            <a:r>
              <a:rPr lang="en-GB" sz="1600" dirty="0"/>
              <a:t>(p.22)</a:t>
            </a:r>
            <a:endParaRPr lang="en-GB" sz="2400" dirty="0"/>
          </a:p>
        </p:txBody>
      </p:sp>
      <p:sp>
        <p:nvSpPr>
          <p:cNvPr id="17" name="TextBox 16"/>
          <p:cNvSpPr txBox="1"/>
          <p:nvPr/>
        </p:nvSpPr>
        <p:spPr>
          <a:xfrm>
            <a:off x="734292" y="6261509"/>
            <a:ext cx="10141526" cy="369332"/>
          </a:xfrm>
          <a:prstGeom prst="rect">
            <a:avLst/>
          </a:prstGeom>
          <a:noFill/>
        </p:spPr>
        <p:txBody>
          <a:bodyPr wrap="square" rtlCol="0">
            <a:spAutoFit/>
          </a:bodyPr>
          <a:lstStyle/>
          <a:p>
            <a:r>
              <a:rPr lang="en-GB" dirty="0">
                <a:solidFill>
                  <a:srgbClr val="FF0000"/>
                </a:solidFill>
              </a:rPr>
              <a:t>a fight.</a:t>
            </a:r>
          </a:p>
        </p:txBody>
      </p:sp>
      <p:pic>
        <p:nvPicPr>
          <p:cNvPr id="14" name="Picture 13"/>
          <p:cNvPicPr>
            <a:picLocks noChangeAspect="1"/>
          </p:cNvPicPr>
          <p:nvPr/>
        </p:nvPicPr>
        <p:blipFill>
          <a:blip r:embed="rId4"/>
          <a:stretch>
            <a:fillRect/>
          </a:stretch>
        </p:blipFill>
        <p:spPr>
          <a:xfrm>
            <a:off x="9393382" y="2527996"/>
            <a:ext cx="2840180" cy="4354943"/>
          </a:xfrm>
          <a:prstGeom prst="rect">
            <a:avLst/>
          </a:prstGeom>
        </p:spPr>
      </p:pic>
    </p:spTree>
    <p:extLst>
      <p:ext uri="{BB962C8B-B14F-4D97-AF65-F5344CB8AC3E}">
        <p14:creationId xmlns:p14="http://schemas.microsoft.com/office/powerpoint/2010/main" val="991476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3"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3">
            <a:extLst>
              <a:ext uri="{FF2B5EF4-FFF2-40B4-BE49-F238E27FC236}">
                <a16:creationId xmlns:a16="http://schemas.microsoft.com/office/drawing/2014/main" id="{927DB565-24E7-4310-99DB-7CE6B9C82A9B}"/>
              </a:ext>
            </a:extLst>
          </p:cNvPr>
          <p:cNvSpPr/>
          <p:nvPr/>
        </p:nvSpPr>
        <p:spPr>
          <a:xfrm>
            <a:off x="485045" y="3587828"/>
            <a:ext cx="9739610" cy="61009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Explain why the author jumps back in time from the prologue in this chapter.</a:t>
            </a:r>
          </a:p>
        </p:txBody>
      </p:sp>
      <p:pic>
        <p:nvPicPr>
          <p:cNvPr id="6" name="Picture 5">
            <a:extLst>
              <a:ext uri="{FF2B5EF4-FFF2-40B4-BE49-F238E27FC236}">
                <a16:creationId xmlns:a16="http://schemas.microsoft.com/office/drawing/2014/main" id="{5897EEE7-5C29-45A1-A807-91A09F303F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4655" y="159092"/>
            <a:ext cx="1852328" cy="1852328"/>
          </a:xfrm>
          <a:prstGeom prst="rect">
            <a:avLst/>
          </a:prstGeom>
        </p:spPr>
      </p:pic>
      <p:sp>
        <p:nvSpPr>
          <p:cNvPr id="7" name="Rectangle: Rounded Corners 3">
            <a:extLst>
              <a:ext uri="{FF2B5EF4-FFF2-40B4-BE49-F238E27FC236}">
                <a16:creationId xmlns:a16="http://schemas.microsoft.com/office/drawing/2014/main" id="{927DB565-24E7-4310-99DB-7CE6B9C82A9B}"/>
              </a:ext>
            </a:extLst>
          </p:cNvPr>
          <p:cNvSpPr/>
          <p:nvPr/>
        </p:nvSpPr>
        <p:spPr>
          <a:xfrm>
            <a:off x="485044" y="595246"/>
            <a:ext cx="7328920" cy="61009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rgbClr val="00B050"/>
                </a:solidFill>
              </a:rPr>
              <a:t>What does it mean if you ‘</a:t>
            </a:r>
            <a:r>
              <a:rPr lang="en-GB" sz="2400" i="1" dirty="0">
                <a:solidFill>
                  <a:srgbClr val="00B050"/>
                </a:solidFill>
              </a:rPr>
              <a:t>don’t suffer fools gladly</a:t>
            </a:r>
            <a:r>
              <a:rPr lang="en-GB" sz="2400" dirty="0">
                <a:solidFill>
                  <a:srgbClr val="00B050"/>
                </a:solidFill>
              </a:rPr>
              <a:t>’? </a:t>
            </a:r>
            <a:r>
              <a:rPr lang="en-GB" dirty="0">
                <a:solidFill>
                  <a:srgbClr val="00B050"/>
                </a:solidFill>
              </a:rPr>
              <a:t>(p.21)</a:t>
            </a:r>
            <a:endParaRPr lang="en-GB" sz="2400" dirty="0">
              <a:solidFill>
                <a:srgbClr val="00B050"/>
              </a:solidFill>
            </a:endParaRPr>
          </a:p>
        </p:txBody>
      </p:sp>
    </p:spTree>
    <p:extLst>
      <p:ext uri="{BB962C8B-B14F-4D97-AF65-F5344CB8AC3E}">
        <p14:creationId xmlns:p14="http://schemas.microsoft.com/office/powerpoint/2010/main" val="219867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3809999" y="675987"/>
            <a:ext cx="7051963" cy="584775"/>
          </a:xfrm>
          <a:prstGeom prst="rect">
            <a:avLst/>
          </a:prstGeom>
        </p:spPr>
        <p:txBody>
          <a:bodyPr wrap="square">
            <a:spAutoFit/>
          </a:bodyPr>
          <a:lstStyle/>
          <a:p>
            <a:r>
              <a:rPr lang="en-GB" sz="3200" b="1" dirty="0">
                <a:latin typeface="CenturyGothic"/>
              </a:rPr>
              <a:t>True or False? – One.</a:t>
            </a:r>
            <a:endParaRPr lang="en-GB" sz="3200" dirty="0">
              <a:latin typeface="CenturyGothic"/>
            </a:endParaRPr>
          </a:p>
        </p:txBody>
      </p:sp>
      <p:sp>
        <p:nvSpPr>
          <p:cNvPr id="17" name="Rectangle 16"/>
          <p:cNvSpPr/>
          <p:nvPr/>
        </p:nvSpPr>
        <p:spPr>
          <a:xfrm>
            <a:off x="3809999" y="2382981"/>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a:t>Magnus went hunting in the woods.</a:t>
            </a:r>
          </a:p>
        </p:txBody>
      </p:sp>
      <p:sp>
        <p:nvSpPr>
          <p:cNvPr id="18" name="Rectangle 17"/>
          <p:cNvSpPr/>
          <p:nvPr/>
        </p:nvSpPr>
        <p:spPr>
          <a:xfrm>
            <a:off x="9628909" y="2382981"/>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True</a:t>
            </a:r>
            <a:endParaRPr lang="en-GB" sz="1600" dirty="0">
              <a:solidFill>
                <a:srgbClr val="FF0000"/>
              </a:solidFill>
            </a:endParaRPr>
          </a:p>
        </p:txBody>
      </p:sp>
      <p:sp>
        <p:nvSpPr>
          <p:cNvPr id="19" name="Rectangle 18"/>
          <p:cNvSpPr/>
          <p:nvPr/>
        </p:nvSpPr>
        <p:spPr>
          <a:xfrm>
            <a:off x="3809999" y="1524000"/>
            <a:ext cx="5818910" cy="858981"/>
          </a:xfrm>
          <a:prstGeom prst="rect">
            <a:avLst/>
          </a:prstGeom>
          <a:solidFill>
            <a:schemeClr val="bg1">
              <a:lumMod val="9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a:t>Statement</a:t>
            </a:r>
            <a:endParaRPr lang="en-GB" b="1" dirty="0"/>
          </a:p>
        </p:txBody>
      </p:sp>
      <p:sp>
        <p:nvSpPr>
          <p:cNvPr id="20" name="Rectangle 19"/>
          <p:cNvSpPr/>
          <p:nvPr/>
        </p:nvSpPr>
        <p:spPr>
          <a:xfrm>
            <a:off x="9628909" y="1524000"/>
            <a:ext cx="1856508" cy="858981"/>
          </a:xfrm>
          <a:prstGeom prst="rect">
            <a:avLst/>
          </a:prstGeom>
          <a:solidFill>
            <a:schemeClr val="bg1">
              <a:lumMod val="9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b="1" dirty="0"/>
              <a:t>True of False?</a:t>
            </a:r>
            <a:endParaRPr lang="en-GB" b="1" dirty="0"/>
          </a:p>
        </p:txBody>
      </p:sp>
      <p:sp>
        <p:nvSpPr>
          <p:cNvPr id="21" name="Rectangle 20"/>
          <p:cNvSpPr/>
          <p:nvPr/>
        </p:nvSpPr>
        <p:spPr>
          <a:xfrm>
            <a:off x="3809999" y="3135238"/>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err="1"/>
              <a:t>Hakon</a:t>
            </a:r>
            <a:r>
              <a:rPr lang="en-GB" sz="2400" dirty="0"/>
              <a:t> had a scruffy appearance.</a:t>
            </a:r>
          </a:p>
        </p:txBody>
      </p:sp>
      <p:sp>
        <p:nvSpPr>
          <p:cNvPr id="22" name="Rectangle 21"/>
          <p:cNvSpPr/>
          <p:nvPr/>
        </p:nvSpPr>
        <p:spPr>
          <a:xfrm>
            <a:off x="9628909" y="3135238"/>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False</a:t>
            </a:r>
            <a:endParaRPr lang="en-GB" sz="1600" dirty="0">
              <a:solidFill>
                <a:srgbClr val="FF0000"/>
              </a:solidFill>
            </a:endParaRPr>
          </a:p>
        </p:txBody>
      </p:sp>
      <p:sp>
        <p:nvSpPr>
          <p:cNvPr id="23" name="Rectangle 22"/>
          <p:cNvSpPr/>
          <p:nvPr/>
        </p:nvSpPr>
        <p:spPr>
          <a:xfrm>
            <a:off x="3809999" y="3873640"/>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a:t>Edward was on the throne of England.</a:t>
            </a:r>
          </a:p>
        </p:txBody>
      </p:sp>
      <p:sp>
        <p:nvSpPr>
          <p:cNvPr id="24" name="Rectangle 23"/>
          <p:cNvSpPr/>
          <p:nvPr/>
        </p:nvSpPr>
        <p:spPr>
          <a:xfrm>
            <a:off x="9628909" y="3873640"/>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True</a:t>
            </a:r>
            <a:endParaRPr lang="en-GB" dirty="0">
              <a:solidFill>
                <a:srgbClr val="FF0000"/>
              </a:solidFill>
            </a:endParaRPr>
          </a:p>
        </p:txBody>
      </p:sp>
      <p:sp>
        <p:nvSpPr>
          <p:cNvPr id="25" name="Rectangle 24"/>
          <p:cNvSpPr/>
          <p:nvPr/>
        </p:nvSpPr>
        <p:spPr>
          <a:xfrm>
            <a:off x="3809999" y="4612042"/>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a:t>The Godwin’s were the greatest family in all of England.</a:t>
            </a:r>
          </a:p>
        </p:txBody>
      </p:sp>
      <p:sp>
        <p:nvSpPr>
          <p:cNvPr id="26" name="Rectangle 25"/>
          <p:cNvSpPr/>
          <p:nvPr/>
        </p:nvSpPr>
        <p:spPr>
          <a:xfrm>
            <a:off x="9628909" y="4612042"/>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True</a:t>
            </a:r>
            <a:endParaRPr lang="en-GB" dirty="0">
              <a:solidFill>
                <a:srgbClr val="FF0000"/>
              </a:solidFill>
            </a:endParaRPr>
          </a:p>
        </p:txBody>
      </p:sp>
      <p:sp>
        <p:nvSpPr>
          <p:cNvPr id="27" name="Rectangle 26"/>
          <p:cNvSpPr/>
          <p:nvPr/>
        </p:nvSpPr>
        <p:spPr>
          <a:xfrm>
            <a:off x="3809999" y="5360188"/>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a:t>Magnus had one older sibling.</a:t>
            </a:r>
          </a:p>
        </p:txBody>
      </p:sp>
      <p:sp>
        <p:nvSpPr>
          <p:cNvPr id="28" name="Rectangle 27"/>
          <p:cNvSpPr/>
          <p:nvPr/>
        </p:nvSpPr>
        <p:spPr>
          <a:xfrm>
            <a:off x="9628909" y="5360188"/>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False</a:t>
            </a:r>
            <a:endParaRPr lang="en-GB" dirty="0">
              <a:solidFill>
                <a:srgbClr val="FF0000"/>
              </a:solidFill>
            </a:endParaRPr>
          </a:p>
        </p:txBody>
      </p:sp>
      <p:pic>
        <p:nvPicPr>
          <p:cNvPr id="29" name="Picture 28"/>
          <p:cNvPicPr>
            <a:picLocks noChangeAspect="1"/>
          </p:cNvPicPr>
          <p:nvPr/>
        </p:nvPicPr>
        <p:blipFill>
          <a:blip r:embed="rId2"/>
          <a:stretch>
            <a:fillRect/>
          </a:stretch>
        </p:blipFill>
        <p:spPr>
          <a:xfrm>
            <a:off x="0" y="0"/>
            <a:ext cx="3366655" cy="5162205"/>
          </a:xfrm>
          <a:prstGeom prst="rect">
            <a:avLst/>
          </a:prstGeom>
        </p:spPr>
      </p:pic>
    </p:spTree>
    <p:extLst>
      <p:ext uri="{BB962C8B-B14F-4D97-AF65-F5344CB8AC3E}">
        <p14:creationId xmlns:p14="http://schemas.microsoft.com/office/powerpoint/2010/main" val="836943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2518</TotalTime>
  <Words>677</Words>
  <Application>Microsoft Office PowerPoint</Application>
  <PresentationFormat>Widescreen</PresentationFormat>
  <Paragraphs>102</Paragraphs>
  <Slides>14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vt:lpstr>
      <vt:lpstr>Calibri</vt:lpstr>
      <vt:lpstr>Calibri (body)</vt:lpstr>
      <vt:lpstr>Calibri Light</vt:lpstr>
      <vt:lpstr>CenturyGothic</vt:lpstr>
      <vt:lpstr>Comic Sans MS</vt:lpstr>
      <vt:lpstr>Curlz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Rhoda Wilson</dc:creator>
  <cp:lastModifiedBy>Andrew Kevern</cp:lastModifiedBy>
  <cp:revision>229</cp:revision>
  <cp:lastPrinted>2022-11-17T13:11:55Z</cp:lastPrinted>
  <dcterms:created xsi:type="dcterms:W3CDTF">2017-06-13T10:14:11Z</dcterms:created>
  <dcterms:modified xsi:type="dcterms:W3CDTF">2023-10-17T17:29:00Z</dcterms:modified>
</cp:coreProperties>
</file>